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3"/>
  </p:notesMasterIdLst>
  <p:sldIdLst>
    <p:sldId id="256" r:id="rId2"/>
    <p:sldId id="296" r:id="rId3"/>
    <p:sldId id="297" r:id="rId4"/>
    <p:sldId id="260" r:id="rId5"/>
    <p:sldId id="302" r:id="rId6"/>
    <p:sldId id="298" r:id="rId7"/>
    <p:sldId id="299" r:id="rId8"/>
    <p:sldId id="300" r:id="rId9"/>
    <p:sldId id="303" r:id="rId10"/>
    <p:sldId id="304" r:id="rId11"/>
    <p:sldId id="269" r:id="rId12"/>
    <p:sldId id="270" r:id="rId13"/>
    <p:sldId id="271" r:id="rId14"/>
    <p:sldId id="259" r:id="rId15"/>
    <p:sldId id="258" r:id="rId16"/>
    <p:sldId id="274" r:id="rId17"/>
    <p:sldId id="277" r:id="rId18"/>
    <p:sldId id="268" r:id="rId19"/>
    <p:sldId id="264" r:id="rId20"/>
    <p:sldId id="267" r:id="rId21"/>
    <p:sldId id="276" r:id="rId22"/>
    <p:sldId id="278" r:id="rId23"/>
    <p:sldId id="279" r:id="rId24"/>
    <p:sldId id="286" r:id="rId25"/>
    <p:sldId id="295" r:id="rId26"/>
    <p:sldId id="287" r:id="rId27"/>
    <p:sldId id="288" r:id="rId28"/>
    <p:sldId id="289" r:id="rId29"/>
    <p:sldId id="294" r:id="rId30"/>
    <p:sldId id="290" r:id="rId31"/>
    <p:sldId id="266" r:id="rId3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858" autoAdjust="0"/>
    <p:restoredTop sz="94660"/>
  </p:normalViewPr>
  <p:slideViewPr>
    <p:cSldViewPr>
      <p:cViewPr>
        <p:scale>
          <a:sx n="90" d="100"/>
          <a:sy n="90" d="100"/>
        </p:scale>
        <p:origin x="-2316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857B21-9FE4-44B3-ACC2-8B9BD35661DA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C9CA0D-4E38-466B-A617-22A75A409D1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00636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C9CA0D-4E38-466B-A617-22A75A409D1A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4957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15.09.2021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7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consultant.ru/document/cons_doc_LAW_1870/5012bc90bb9048c00b35d8d328da99ba6f601de7/" TargetMode="External"/><Relationship Id="rId4" Type="http://schemas.openxmlformats.org/officeDocument/2006/relationships/hyperlink" Target="http://www.consultant.ru/document/cons_doc_LAW_1870/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76625" y="739134"/>
            <a:ext cx="2190750" cy="164782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15616" y="2420888"/>
            <a:ext cx="727280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Аудитория социокультурных проектов. </a:t>
            </a: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Как привлечь посетителей в учреждение</a:t>
            </a:r>
          </a:p>
          <a:p>
            <a:endParaRPr lang="ru-RU" dirty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1259632" y="4869160"/>
            <a:ext cx="6696744" cy="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51132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2322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95836" y="2924944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  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928670"/>
            <a:ext cx="82153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МАУ «Дворец культуры «Энергетик»</a:t>
            </a:r>
          </a:p>
        </p:txBody>
      </p:sp>
      <p:pic>
        <p:nvPicPr>
          <p:cNvPr id="46082" name="Picture 2" descr="E:\скрины\Энергети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1357298"/>
            <a:ext cx="5022286" cy="51198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60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764704"/>
            <a:ext cx="78488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B050"/>
                </a:solidFill>
              </a:rPr>
              <a:t>Требования, предъявляемые к стендам</a:t>
            </a:r>
          </a:p>
          <a:p>
            <a:pPr lvl="0" algn="ctr"/>
            <a:endParaRPr lang="ru-RU" sz="2800" b="1" dirty="0" smtClean="0">
              <a:solidFill>
                <a:srgbClr val="00B05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000" b="1" dirty="0" smtClean="0">
                <a:solidFill>
                  <a:srgbClr val="00B050"/>
                </a:solidFill>
              </a:rPr>
              <a:t>Информация о наименовании и местонахождении учреждения;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B050"/>
                </a:solidFill>
              </a:rPr>
              <a:t>Информация о графике (режиме) работы учреждения;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B050"/>
                </a:solidFill>
              </a:rPr>
              <a:t> Перечень руководителей, других ответственных лиц с указанием ФИО, контактных телефонов, графика работы и приема посетителей;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B050"/>
                </a:solidFill>
              </a:rPr>
              <a:t> Устав организации;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B050"/>
                </a:solidFill>
              </a:rPr>
              <a:t> Перечень основных услуг, предоставляемых учреждением;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B050"/>
                </a:solidFill>
              </a:rPr>
              <a:t>Информация о цене (в рублях) и условиях приобретения услуг (прейскурант цен на услуги);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B050"/>
                </a:solidFill>
              </a:rPr>
              <a:t> Информация о правилах оказания услуг;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B050"/>
                </a:solidFill>
              </a:rPr>
              <a:t> Информация о планируемых мероприятиях, творческих коллективах;</a:t>
            </a:r>
          </a:p>
          <a:p>
            <a:pPr lvl="0">
              <a:buFont typeface="Arial" pitchFamily="34" charset="0"/>
              <a:buChar char="•"/>
            </a:pPr>
            <a:r>
              <a:rPr lang="ru-RU" sz="2000" b="1" dirty="0" smtClean="0">
                <a:solidFill>
                  <a:srgbClr val="00B050"/>
                </a:solidFill>
              </a:rPr>
              <a:t> Информация о способах доведения потребителями своих отзывов, замечаний и предложений о работе учреждения;</a:t>
            </a:r>
            <a:endParaRPr lang="ru-RU" sz="2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440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764704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B050"/>
                </a:solidFill>
              </a:rPr>
              <a:t>МБУК «Дом культуры «Речники» </a:t>
            </a:r>
            <a:r>
              <a:rPr lang="ru-RU" sz="2000" b="1" dirty="0" err="1" smtClean="0">
                <a:solidFill>
                  <a:srgbClr val="00B050"/>
                </a:solidFill>
              </a:rPr>
              <a:t>Усть-Кутского</a:t>
            </a:r>
            <a:r>
              <a:rPr lang="ru-RU" sz="2000" b="1" dirty="0" smtClean="0">
                <a:solidFill>
                  <a:srgbClr val="00B050"/>
                </a:solidFill>
              </a:rPr>
              <a:t> МО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1026" name="Picture 2" descr="\\nas\public\Лазарева Е\Выступление на школе методиста\Информационные стенды\ДК РЕЧНИКИ\IMG_20210521_11543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1142983"/>
            <a:ext cx="3648076" cy="4857493"/>
          </a:xfrm>
          <a:prstGeom prst="rect">
            <a:avLst/>
          </a:prstGeom>
          <a:noFill/>
        </p:spPr>
      </p:pic>
      <p:pic>
        <p:nvPicPr>
          <p:cNvPr id="1027" name="Picture 3" descr="\\nas\public\Лазарева Е\Выступление на школе методиста\Информационные стенды\ДК РЕЧНИКИ\IMG_20210521_152624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20" y="1142984"/>
            <a:ext cx="3686175" cy="4905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2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764704"/>
            <a:ext cx="784887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b="1" dirty="0" smtClean="0">
                <a:solidFill>
                  <a:srgbClr val="00B050"/>
                </a:solidFill>
              </a:rPr>
              <a:t>МУ «</a:t>
            </a:r>
            <a:r>
              <a:rPr lang="ru-RU" sz="2000" b="1" dirty="0" err="1" smtClean="0">
                <a:solidFill>
                  <a:srgbClr val="00B050"/>
                </a:solidFill>
              </a:rPr>
              <a:t>Межпоселенческий</a:t>
            </a:r>
            <a:r>
              <a:rPr lang="ru-RU" sz="2000" b="1" dirty="0" smtClean="0">
                <a:solidFill>
                  <a:srgbClr val="00B050"/>
                </a:solidFill>
              </a:rPr>
              <a:t> центр культуры» </a:t>
            </a:r>
            <a:r>
              <a:rPr lang="ru-RU" sz="2000" b="1" dirty="0" err="1" smtClean="0">
                <a:solidFill>
                  <a:srgbClr val="00B050"/>
                </a:solidFill>
              </a:rPr>
              <a:t>Усть-Илимского</a:t>
            </a:r>
            <a:r>
              <a:rPr lang="ru-RU" sz="2000" b="1" dirty="0" smtClean="0">
                <a:solidFill>
                  <a:srgbClr val="00B050"/>
                </a:solidFill>
              </a:rPr>
              <a:t> района</a:t>
            </a:r>
            <a:endParaRPr lang="ru-RU" sz="2000" b="1" dirty="0">
              <a:solidFill>
                <a:srgbClr val="00B050"/>
              </a:solidFill>
            </a:endParaRPr>
          </a:p>
        </p:txBody>
      </p:sp>
      <p:pic>
        <p:nvPicPr>
          <p:cNvPr id="2050" name="Picture 2" descr="\\nas\public\Лазарева Е\Выступление на школе методиста\Информационные стенды\МУ МЦК Усть-Илимского района\20210521_13143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1357298"/>
            <a:ext cx="4143404" cy="3117418"/>
          </a:xfrm>
          <a:prstGeom prst="rect">
            <a:avLst/>
          </a:prstGeom>
          <a:noFill/>
        </p:spPr>
      </p:pic>
      <p:pic>
        <p:nvPicPr>
          <p:cNvPr id="2051" name="Picture 3" descr="\\nas\public\Лазарева Е\Выступление на школе методиста\Информационные стенды\МУ МЦК Усть-Илимского района\20210521_131427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2428868"/>
            <a:ext cx="4357707" cy="32786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283092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928662" y="1285860"/>
            <a:ext cx="770485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Аудитория </a:t>
            </a:r>
            <a:r>
              <a:rPr lang="ru-RU" sz="2800" b="1" dirty="0" err="1" smtClean="0">
                <a:solidFill>
                  <a:srgbClr val="00B050"/>
                </a:solidFill>
              </a:rPr>
              <a:t>социокультурных</a:t>
            </a:r>
            <a:r>
              <a:rPr lang="ru-RU" sz="2800" b="1" dirty="0" smtClean="0">
                <a:solidFill>
                  <a:srgbClr val="00B050"/>
                </a:solidFill>
              </a:rPr>
              <a:t> проектов</a:t>
            </a: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600" b="1" dirty="0" smtClean="0">
                <a:solidFill>
                  <a:srgbClr val="00B050"/>
                </a:solidFill>
              </a:rPr>
              <a:t>Молодежь (15-24 лет);</a:t>
            </a:r>
          </a:p>
          <a:p>
            <a:pPr>
              <a:buFont typeface="Arial" pitchFamily="34" charset="0"/>
              <a:buChar char="•"/>
            </a:pPr>
            <a:endParaRPr lang="ru-RU" sz="2600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B050"/>
                </a:solidFill>
              </a:rPr>
              <a:t> Аудитория от 25 до 54;</a:t>
            </a:r>
          </a:p>
          <a:p>
            <a:pPr>
              <a:buFont typeface="Arial" pitchFamily="34" charset="0"/>
              <a:buChar char="•"/>
            </a:pPr>
            <a:endParaRPr lang="ru-RU" sz="2600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600" b="1" dirty="0" smtClean="0">
                <a:solidFill>
                  <a:srgbClr val="00B050"/>
                </a:solidFill>
              </a:rPr>
              <a:t> Аудитория от 55 и старше;</a:t>
            </a:r>
            <a:endParaRPr lang="ru-RU" sz="2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7216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2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27584" y="630561"/>
            <a:ext cx="7416824" cy="6924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Идеи для привлечения молодежи</a:t>
            </a: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</a:rPr>
              <a:t> размещение </a:t>
            </a:r>
            <a:r>
              <a:rPr lang="ru-RU" sz="2400" b="1" dirty="0" err="1" smtClean="0">
                <a:solidFill>
                  <a:srgbClr val="00B050"/>
                </a:solidFill>
              </a:rPr>
              <a:t>сторис</a:t>
            </a:r>
            <a:r>
              <a:rPr lang="ru-RU" sz="2400" b="1" dirty="0" smtClean="0">
                <a:solidFill>
                  <a:srgbClr val="00B050"/>
                </a:solidFill>
              </a:rPr>
              <a:t> в «</a:t>
            </a:r>
            <a:r>
              <a:rPr lang="en-US" sz="2400" b="1" dirty="0" err="1" smtClean="0">
                <a:solidFill>
                  <a:srgbClr val="00B050"/>
                </a:solidFill>
              </a:rPr>
              <a:t>Instagram</a:t>
            </a:r>
            <a:r>
              <a:rPr lang="ru-RU" sz="2400" b="1" dirty="0" smtClean="0">
                <a:solidFill>
                  <a:srgbClr val="00B050"/>
                </a:solidFill>
              </a:rPr>
              <a:t>»;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</a:rPr>
              <a:t> выход в прямой эфир (</a:t>
            </a:r>
            <a:r>
              <a:rPr lang="ru-RU" sz="2400" b="1" dirty="0" err="1" smtClean="0">
                <a:solidFill>
                  <a:srgbClr val="00B050"/>
                </a:solidFill>
              </a:rPr>
              <a:t>онлайн-экскурсии</a:t>
            </a:r>
            <a:r>
              <a:rPr lang="ru-RU" sz="2400" b="1" dirty="0" smtClean="0">
                <a:solidFill>
                  <a:srgbClr val="00B050"/>
                </a:solidFill>
              </a:rPr>
              <a:t> и мастер-классы);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</a:rPr>
              <a:t> разговорный стиль, простые формулировки и юмор в текстах для социальных сетей;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</a:rPr>
              <a:t> подача материала в форме </a:t>
            </a:r>
            <a:r>
              <a:rPr lang="ru-RU" sz="2400" b="1" dirty="0" err="1" smtClean="0">
                <a:solidFill>
                  <a:srgbClr val="00B050"/>
                </a:solidFill>
              </a:rPr>
              <a:t>чек-листов</a:t>
            </a:r>
            <a:r>
              <a:rPr lang="ru-RU" sz="2400" b="1" dirty="0" smtClean="0">
                <a:solidFill>
                  <a:srgbClr val="00B050"/>
                </a:solidFill>
              </a:rPr>
              <a:t>, списков, использование </a:t>
            </a:r>
            <a:r>
              <a:rPr lang="ru-RU" sz="2400" b="1" dirty="0" err="1" smtClean="0">
                <a:solidFill>
                  <a:srgbClr val="00B050"/>
                </a:solidFill>
              </a:rPr>
              <a:t>инфографики</a:t>
            </a:r>
            <a:r>
              <a:rPr lang="ru-RU" sz="2400" b="1" dirty="0" smtClean="0">
                <a:solidFill>
                  <a:srgbClr val="00B050"/>
                </a:solidFill>
              </a:rPr>
              <a:t>;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</a:rPr>
              <a:t> проведение марафонов и </a:t>
            </a:r>
            <a:r>
              <a:rPr lang="ru-RU" sz="2400" b="1" dirty="0" err="1" smtClean="0">
                <a:solidFill>
                  <a:srgbClr val="00B050"/>
                </a:solidFill>
              </a:rPr>
              <a:t>челленджей</a:t>
            </a:r>
            <a:r>
              <a:rPr lang="ru-RU" sz="2400" b="1" dirty="0" smtClean="0">
                <a:solidFill>
                  <a:srgbClr val="00B050"/>
                </a:solidFill>
              </a:rPr>
              <a:t>; 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pPr algn="ctr"/>
            <a:endParaRPr lang="ru-RU" sz="2400" b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5815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943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9828" y="1701963"/>
            <a:ext cx="772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5720" y="928670"/>
            <a:ext cx="792961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err="1" smtClean="0">
                <a:solidFill>
                  <a:srgbClr val="00B050"/>
                </a:solidFill>
              </a:rPr>
              <a:t>Сторис</a:t>
            </a:r>
            <a:r>
              <a:rPr lang="ru-RU" sz="2800" b="1" dirty="0" smtClean="0">
                <a:solidFill>
                  <a:srgbClr val="00B050"/>
                </a:solidFill>
              </a:rPr>
              <a:t> – </a:t>
            </a:r>
            <a:r>
              <a:rPr lang="ru-RU" sz="2400" dirty="0" smtClean="0"/>
              <a:t>это </a:t>
            </a:r>
            <a:r>
              <a:rPr lang="ru-RU" sz="2400" dirty="0" err="1" smtClean="0"/>
              <a:t>минирепортажи</a:t>
            </a:r>
            <a:r>
              <a:rPr lang="ru-RU" sz="2400" dirty="0" smtClean="0"/>
              <a:t> со сроком действия 24 часа, им нельзя поставить </a:t>
            </a:r>
            <a:r>
              <a:rPr lang="ru-RU" sz="2400" dirty="0" err="1" smtClean="0"/>
              <a:t>лайк</a:t>
            </a:r>
            <a:r>
              <a:rPr lang="ru-RU" sz="2400" dirty="0" smtClean="0"/>
              <a:t> или оставить комментарий. Но можно написать сообщения автору.</a:t>
            </a:r>
          </a:p>
          <a:p>
            <a:endParaRPr lang="ru-RU" sz="2400" dirty="0" smtClean="0"/>
          </a:p>
          <a:p>
            <a:pPr algn="just"/>
            <a:r>
              <a:rPr lang="ru-RU" sz="2800" b="1" dirty="0" smtClean="0">
                <a:solidFill>
                  <a:srgbClr val="00B050"/>
                </a:solidFill>
              </a:rPr>
              <a:t>Чек-лист – </a:t>
            </a:r>
            <a:r>
              <a:rPr lang="ru-RU" sz="2400" dirty="0" smtClean="0"/>
              <a:t>дословно переводится как «проверочный/контрольный список». Стандартно это перечень пунктов, напротив которых ставятся галочки, когда тот или иной будет выполнен. 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800" b="1" dirty="0" err="1" smtClean="0">
                <a:solidFill>
                  <a:srgbClr val="00B050"/>
                </a:solidFill>
              </a:rPr>
              <a:t>Инфографика</a:t>
            </a:r>
            <a:r>
              <a:rPr lang="ru-RU" sz="2800" b="1" dirty="0" smtClean="0">
                <a:solidFill>
                  <a:srgbClr val="00B050"/>
                </a:solidFill>
              </a:rPr>
              <a:t> – </a:t>
            </a:r>
            <a:r>
              <a:rPr lang="ru-RU" sz="2400" dirty="0" smtClean="0"/>
              <a:t>это подборка изображений и диаграмм с минимумом сопроводительного текста, позволяющая быстро понять суть освещаемой темы.</a:t>
            </a:r>
          </a:p>
        </p:txBody>
      </p:sp>
    </p:spTree>
    <p:extLst>
      <p:ext uri="{BB962C8B-B14F-4D97-AF65-F5344CB8AC3E}">
        <p14:creationId xmlns:p14="http://schemas.microsoft.com/office/powerpoint/2010/main" xmlns="" val="9011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9943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9828" y="1701963"/>
            <a:ext cx="7720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7158" y="785794"/>
            <a:ext cx="778674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800" b="1" dirty="0" smtClean="0">
                <a:solidFill>
                  <a:srgbClr val="00B050"/>
                </a:solidFill>
              </a:rPr>
              <a:t>Марафон — </a:t>
            </a:r>
            <a:r>
              <a:rPr lang="ru-RU" sz="2400" dirty="0" smtClean="0"/>
              <a:t>это набор действий, который предлагают совершить участникам в ограниченный промежуток времени. Цель участия — получить определенный результат.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800" b="1" dirty="0" err="1" smtClean="0">
                <a:solidFill>
                  <a:srgbClr val="00B050"/>
                </a:solidFill>
              </a:rPr>
              <a:t>Челлендж</a:t>
            </a:r>
            <a:r>
              <a:rPr lang="ru-RU" sz="2800" b="1" dirty="0" smtClean="0">
                <a:solidFill>
                  <a:srgbClr val="00B050"/>
                </a:solidFill>
              </a:rPr>
              <a:t> –</a:t>
            </a:r>
            <a:r>
              <a:rPr lang="ru-RU" sz="2400" dirty="0" smtClean="0"/>
              <a:t> (от англ. «вызов») это определенное задание, которое нужно выполнить, записать на камеру и выложить в социальную сеть, предлагая желающим сделать то же самое. </a:t>
            </a:r>
          </a:p>
        </p:txBody>
      </p:sp>
    </p:spTree>
    <p:extLst>
      <p:ext uri="{BB962C8B-B14F-4D97-AF65-F5344CB8AC3E}">
        <p14:creationId xmlns:p14="http://schemas.microsoft.com/office/powerpoint/2010/main" xmlns="" val="90118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2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28596" y="785795"/>
            <a:ext cx="835824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Идеи для работы с аудиторией от 25 до 55 лет</a:t>
            </a:r>
          </a:p>
          <a:p>
            <a:endParaRPr lang="ru-RU" sz="2800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</a:rPr>
              <a:t> дополнительное образование, повышение квалификации;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</a:rPr>
              <a:t> изучение иностранных языков;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</a:rPr>
              <a:t> забота о здоровье, душевном состоянии;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</a:rPr>
              <a:t> развитие новых навыков и умений;</a:t>
            </a:r>
          </a:p>
          <a:p>
            <a:pPr>
              <a:buFont typeface="Arial" pitchFamily="34" charset="0"/>
              <a:buChar char="•"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00B050"/>
                </a:solidFill>
              </a:rPr>
              <a:t> повышение уровня эрудиции;</a:t>
            </a:r>
          </a:p>
          <a:p>
            <a:pPr algn="ctr"/>
            <a:endParaRPr lang="ru-RU" sz="2800" b="1" dirty="0" smtClean="0">
              <a:solidFill>
                <a:srgbClr val="00B050"/>
              </a:solidFill>
            </a:endParaRPr>
          </a:p>
          <a:p>
            <a:r>
              <a:rPr lang="ru-RU" sz="2800" b="1" dirty="0" smtClean="0">
                <a:solidFill>
                  <a:srgbClr val="00B05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xmlns="" val="3721285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55576" y="764704"/>
            <a:ext cx="784887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B050"/>
                </a:solidFill>
              </a:rPr>
              <a:t>Работа с аудиторией от 55 лет и старше</a:t>
            </a:r>
          </a:p>
          <a:p>
            <a:pPr lvl="0" algn="ctr"/>
            <a:endParaRPr lang="ru-RU" sz="2800" b="1" dirty="0" smtClean="0">
              <a:solidFill>
                <a:srgbClr val="00B05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</a:rPr>
              <a:t> вечера отдыха;</a:t>
            </a:r>
          </a:p>
          <a:p>
            <a:pPr lvl="0">
              <a:buFont typeface="Arial" pitchFamily="34" charset="0"/>
              <a:buChar char="•"/>
            </a:pPr>
            <a:endParaRPr lang="ru-RU" sz="2800" b="1" dirty="0" smtClean="0">
              <a:solidFill>
                <a:srgbClr val="00B05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</a:rPr>
              <a:t> концерты;</a:t>
            </a:r>
          </a:p>
          <a:p>
            <a:pPr lvl="0">
              <a:buFont typeface="Arial" pitchFamily="34" charset="0"/>
              <a:buChar char="•"/>
            </a:pPr>
            <a:endParaRPr lang="ru-RU" sz="2800" b="1" dirty="0" smtClean="0">
              <a:solidFill>
                <a:srgbClr val="00B05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</a:rPr>
              <a:t> мастер-классы по декоративно-прикладному творчеству;</a:t>
            </a:r>
          </a:p>
          <a:p>
            <a:pPr lvl="0">
              <a:buFont typeface="Arial" pitchFamily="34" charset="0"/>
              <a:buChar char="•"/>
            </a:pPr>
            <a:endParaRPr lang="ru-RU" sz="2800" b="1" dirty="0" smtClean="0">
              <a:solidFill>
                <a:srgbClr val="00B050"/>
              </a:solidFill>
            </a:endParaRPr>
          </a:p>
          <a:p>
            <a:pPr lvl="0"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00B050"/>
                </a:solidFill>
              </a:rPr>
              <a:t> обучение компьютерным программам;</a:t>
            </a:r>
          </a:p>
          <a:p>
            <a:pPr lvl="0"/>
            <a:endParaRPr lang="ru-RU" sz="2800" b="1" dirty="0" smtClean="0">
              <a:solidFill>
                <a:srgbClr val="00B050"/>
              </a:solidFill>
            </a:endParaRPr>
          </a:p>
          <a:p>
            <a:pPr lvl="0"/>
            <a:r>
              <a:rPr lang="ru-RU" sz="2800" b="1" dirty="0" smtClean="0">
                <a:solidFill>
                  <a:srgbClr val="00B050"/>
                </a:solidFill>
              </a:rPr>
              <a:t> </a:t>
            </a:r>
            <a:endParaRPr lang="ru-RU" sz="28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47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2322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95836" y="2924944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  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937240" y="763864"/>
            <a:ext cx="5269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B050"/>
                </a:solidFill>
              </a:rPr>
              <a:t>План проведения консультации.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412776"/>
            <a:ext cx="8136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endParaRPr lang="ru-RU" sz="2400" dirty="0" smtClean="0"/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400" dirty="0" smtClean="0"/>
              <a:t>Требования к содержанию информации для посетителей учреждения;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400" dirty="0" smtClean="0"/>
              <a:t>Обзор информации для посетителей на сайтах и в помещениях </a:t>
            </a:r>
            <a:r>
              <a:rPr lang="ru-RU" sz="2400" dirty="0" err="1" smtClean="0"/>
              <a:t>культурно-досуговых</a:t>
            </a:r>
            <a:r>
              <a:rPr lang="ru-RU" sz="2400" dirty="0" smtClean="0"/>
              <a:t> учреждений;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400" dirty="0" smtClean="0"/>
              <a:t>Особенности аудитории </a:t>
            </a:r>
            <a:r>
              <a:rPr lang="ru-RU" sz="2400" dirty="0" err="1" smtClean="0"/>
              <a:t>социокультурных</a:t>
            </a:r>
            <a:r>
              <a:rPr lang="ru-RU" sz="2400" dirty="0" smtClean="0"/>
              <a:t> проектов в </a:t>
            </a:r>
            <a:r>
              <a:rPr lang="ru-RU" sz="2400" dirty="0" err="1" smtClean="0"/>
              <a:t>онлайн</a:t>
            </a:r>
            <a:r>
              <a:rPr lang="ru-RU" sz="2400" dirty="0" smtClean="0"/>
              <a:t> и </a:t>
            </a:r>
            <a:r>
              <a:rPr lang="ru-RU" sz="2400" dirty="0" err="1" smtClean="0"/>
              <a:t>оффлайн</a:t>
            </a:r>
            <a:r>
              <a:rPr lang="ru-RU" sz="2400" dirty="0" smtClean="0"/>
              <a:t> форматах;</a:t>
            </a:r>
          </a:p>
          <a:p>
            <a:pPr marL="342900" indent="-342900">
              <a:spcBef>
                <a:spcPts val="600"/>
              </a:spcBef>
              <a:buAutoNum type="arabicPeriod"/>
            </a:pPr>
            <a:r>
              <a:rPr lang="ru-RU" sz="2400" dirty="0" smtClean="0"/>
              <a:t>Как привлечь аудиторию разных возрастов и улучшить работу сайтов и </a:t>
            </a:r>
            <a:r>
              <a:rPr lang="ru-RU" sz="2400" dirty="0" err="1" smtClean="0"/>
              <a:t>соцсетей</a:t>
            </a:r>
            <a:r>
              <a:rPr lang="ru-RU" sz="2400" dirty="0" smtClean="0"/>
              <a:t> учреждений</a:t>
            </a:r>
          </a:p>
          <a:p>
            <a:pPr>
              <a:spcBef>
                <a:spcPts val="600"/>
              </a:spcBef>
            </a:pPr>
            <a:endParaRPr lang="ru-RU" sz="2400" dirty="0" smtClean="0"/>
          </a:p>
          <a:p>
            <a:pPr>
              <a:spcBef>
                <a:spcPts val="600"/>
              </a:spcBef>
            </a:pPr>
            <a:r>
              <a:rPr lang="ru-RU" b="1" dirty="0" smtClean="0">
                <a:solidFill>
                  <a:srgbClr val="00B050"/>
                </a:solidFill>
              </a:rPr>
              <a:t>Спикер </a:t>
            </a:r>
            <a:r>
              <a:rPr lang="ru-RU" b="1" dirty="0" err="1" smtClean="0">
                <a:solidFill>
                  <a:srgbClr val="00B050"/>
                </a:solidFill>
              </a:rPr>
              <a:t>вебинара</a:t>
            </a:r>
            <a:r>
              <a:rPr lang="ru-RU" b="1" dirty="0" smtClean="0">
                <a:solidFill>
                  <a:srgbClr val="00B050"/>
                </a:solidFill>
              </a:rPr>
              <a:t>:</a:t>
            </a:r>
          </a:p>
          <a:p>
            <a:pPr lvl="0"/>
            <a:r>
              <a:rPr lang="ru-RU" b="1" dirty="0" smtClean="0">
                <a:solidFill>
                  <a:prstClr val="black"/>
                </a:solidFill>
              </a:rPr>
              <a:t>Лазарева Елена Александровна</a:t>
            </a:r>
            <a:r>
              <a:rPr lang="ru-RU" dirty="0" smtClean="0">
                <a:solidFill>
                  <a:prstClr val="black"/>
                </a:solidFill>
              </a:rPr>
              <a:t>, ведущий специалист по методике клубной работы ГБУК «ИОДНТ».</a:t>
            </a:r>
            <a:endParaRPr lang="ru-RU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0934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683568" y="692696"/>
            <a:ext cx="7848872" cy="9144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2800" b="1" dirty="0" smtClean="0">
                <a:solidFill>
                  <a:srgbClr val="00B050"/>
                </a:solidFill>
              </a:rPr>
              <a:t>Пример удачного оформления афиши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1560" y="1952042"/>
            <a:ext cx="2531680" cy="405388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>
              <a:solidFill>
                <a:schemeClr val="tx1"/>
              </a:solidFill>
            </a:endParaRPr>
          </a:p>
        </p:txBody>
      </p:sp>
      <p:pic>
        <p:nvPicPr>
          <p:cNvPr id="2051" name="Picture 3" descr="C:\Users\БажинаУН\Pictures\Созвездие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14546" y="1428736"/>
            <a:ext cx="4643450" cy="4643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52054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1" y="548680"/>
            <a:ext cx="867245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800" b="1" dirty="0" smtClean="0">
                <a:solidFill>
                  <a:srgbClr val="00B050"/>
                </a:solidFill>
              </a:rPr>
              <a:t>Пример неудачного оформления афиши</a:t>
            </a:r>
            <a:endParaRPr lang="ru-RU" sz="2800" b="1" dirty="0">
              <a:solidFill>
                <a:srgbClr val="00B050"/>
              </a:solidFill>
            </a:endParaRPr>
          </a:p>
        </p:txBody>
      </p:sp>
      <p:pic>
        <p:nvPicPr>
          <p:cNvPr id="1027" name="Picture 3" descr="C:\Users\БажинаУН\Desktop\Выступление на школе методиста\кдц прибрежнинский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05038" y="1104900"/>
            <a:ext cx="4733925" cy="464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2047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28596" y="714356"/>
            <a:ext cx="82868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МАУК «Театрально-концертный центр «</a:t>
            </a:r>
            <a:r>
              <a:rPr lang="ru-RU" sz="2400" b="1" dirty="0" err="1" smtClean="0">
                <a:solidFill>
                  <a:srgbClr val="00B050"/>
                </a:solidFill>
              </a:rPr>
              <a:t>Братск-АРТ</a:t>
            </a:r>
            <a:r>
              <a:rPr lang="ru-RU" sz="2400" b="1" dirty="0" smtClean="0">
                <a:solidFill>
                  <a:srgbClr val="00B050"/>
                </a:solidFill>
              </a:rPr>
              <a:t>» </a:t>
            </a:r>
          </a:p>
        </p:txBody>
      </p:sp>
      <p:pic>
        <p:nvPicPr>
          <p:cNvPr id="2" name="Picture 2" descr="\\nas\public\Лазарева Е\Выступление на школе методиста\скриншоты\Братск арт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428736"/>
            <a:ext cx="7215238" cy="4507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2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pic>
        <p:nvPicPr>
          <p:cNvPr id="2050" name="Picture 2" descr="\\nas\public\Лазарева Е\Выступление на школе методиста\скриншоты\Братск арт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1285860"/>
            <a:ext cx="7449081" cy="438627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64291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МАУК «Театрально-концертный центр «</a:t>
            </a:r>
            <a:r>
              <a:rPr lang="ru-RU" sz="2400" b="1" dirty="0" err="1" smtClean="0">
                <a:solidFill>
                  <a:srgbClr val="00B050"/>
                </a:solidFill>
              </a:rPr>
              <a:t>Братск-АРТ</a:t>
            </a:r>
            <a:r>
              <a:rPr lang="ru-RU" sz="2400" b="1" dirty="0" smtClean="0">
                <a:solidFill>
                  <a:srgbClr val="00B050"/>
                </a:solidFill>
              </a:rPr>
              <a:t>» </a:t>
            </a:r>
          </a:p>
        </p:txBody>
      </p:sp>
    </p:spTree>
    <p:extLst>
      <p:ext uri="{BB962C8B-B14F-4D97-AF65-F5344CB8AC3E}">
        <p14:creationId xmlns:p14="http://schemas.microsoft.com/office/powerpoint/2010/main" xmlns="" val="2272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64291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МАУК «Театрально-концертный центр «</a:t>
            </a:r>
            <a:r>
              <a:rPr lang="ru-RU" sz="2400" b="1" dirty="0" err="1" smtClean="0">
                <a:solidFill>
                  <a:srgbClr val="00B050"/>
                </a:solidFill>
              </a:rPr>
              <a:t>Братск-АРТ</a:t>
            </a:r>
            <a:r>
              <a:rPr lang="ru-RU" sz="2400" b="1" dirty="0" smtClean="0">
                <a:solidFill>
                  <a:srgbClr val="00B050"/>
                </a:solidFill>
              </a:rPr>
              <a:t>» </a:t>
            </a:r>
          </a:p>
        </p:txBody>
      </p:sp>
      <p:pic>
        <p:nvPicPr>
          <p:cNvPr id="3074" name="Picture 2" descr="\\nas\public\Лазарева Е\Выступление на школе методиста\скриншоты\Братск арт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9588" y="1095375"/>
            <a:ext cx="8123237" cy="46672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2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64291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МАУК «Театрально-концертный центр «</a:t>
            </a:r>
            <a:r>
              <a:rPr lang="ru-RU" sz="2400" b="1" dirty="0" err="1" smtClean="0">
                <a:solidFill>
                  <a:srgbClr val="00B050"/>
                </a:solidFill>
              </a:rPr>
              <a:t>Братск-АРТ</a:t>
            </a:r>
            <a:r>
              <a:rPr lang="ru-RU" sz="2400" b="1" dirty="0" smtClean="0">
                <a:solidFill>
                  <a:srgbClr val="00B050"/>
                </a:solidFill>
              </a:rPr>
              <a:t>» </a:t>
            </a:r>
          </a:p>
        </p:txBody>
      </p:sp>
      <p:pic>
        <p:nvPicPr>
          <p:cNvPr id="9218" name="Picture 2" descr="\\nas\public\Лазарева Е\Выступление на школе методиста\скриншоты\Братск 3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1285860"/>
            <a:ext cx="7193345" cy="464186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2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64291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МАУК «Театрально-концертный центр «</a:t>
            </a:r>
            <a:r>
              <a:rPr lang="ru-RU" sz="2400" b="1" dirty="0" err="1" smtClean="0">
                <a:solidFill>
                  <a:srgbClr val="00B050"/>
                </a:solidFill>
              </a:rPr>
              <a:t>Братск-АРТ</a:t>
            </a:r>
            <a:r>
              <a:rPr lang="ru-RU" sz="2400" b="1" dirty="0" smtClean="0">
                <a:solidFill>
                  <a:srgbClr val="00B050"/>
                </a:solidFill>
              </a:rPr>
              <a:t>» </a:t>
            </a:r>
          </a:p>
        </p:txBody>
      </p:sp>
      <p:pic>
        <p:nvPicPr>
          <p:cNvPr id="4098" name="Picture 2" descr="\\nas\public\Лазарева Е\Выступление на школе методиста\скриншоты\Братск арт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7663" y="1176338"/>
            <a:ext cx="8447087" cy="45053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2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64291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МАУК «Театрально-концертный центр «</a:t>
            </a:r>
            <a:r>
              <a:rPr lang="ru-RU" sz="2400" b="1" dirty="0" err="1" smtClean="0">
                <a:solidFill>
                  <a:srgbClr val="00B050"/>
                </a:solidFill>
              </a:rPr>
              <a:t>Братск-АРТ</a:t>
            </a:r>
            <a:r>
              <a:rPr lang="ru-RU" sz="2400" b="1" dirty="0" smtClean="0">
                <a:solidFill>
                  <a:srgbClr val="00B050"/>
                </a:solidFill>
              </a:rPr>
              <a:t>» </a:t>
            </a:r>
          </a:p>
        </p:txBody>
      </p:sp>
      <p:pic>
        <p:nvPicPr>
          <p:cNvPr id="5122" name="Picture 2" descr="\\nas\public\Лазарева Е\Выступление на школе методиста\скриншоты\Братск арт 6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285860"/>
            <a:ext cx="7553349" cy="49202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2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64291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МАУК «Театрально-концертный центр «</a:t>
            </a:r>
            <a:r>
              <a:rPr lang="ru-RU" sz="2400" b="1" dirty="0" err="1" smtClean="0">
                <a:solidFill>
                  <a:srgbClr val="00B050"/>
                </a:solidFill>
              </a:rPr>
              <a:t>Братск-АРТ</a:t>
            </a:r>
            <a:r>
              <a:rPr lang="ru-RU" sz="2400" b="1" dirty="0" smtClean="0">
                <a:solidFill>
                  <a:srgbClr val="00B050"/>
                </a:solidFill>
              </a:rPr>
              <a:t>» </a:t>
            </a:r>
          </a:p>
        </p:txBody>
      </p:sp>
      <p:pic>
        <p:nvPicPr>
          <p:cNvPr id="6146" name="Picture 2" descr="\\nas\public\Лазарева Е\Выступление на школе методиста\скриншоты\Братск арт 5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3" y="1271588"/>
            <a:ext cx="8370887" cy="43148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2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64291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МАУК «Театрально-концертный центр «</a:t>
            </a:r>
            <a:r>
              <a:rPr lang="ru-RU" sz="2400" b="1" dirty="0" err="1" smtClean="0">
                <a:solidFill>
                  <a:srgbClr val="00B050"/>
                </a:solidFill>
              </a:rPr>
              <a:t>Братск-АРТ</a:t>
            </a:r>
            <a:r>
              <a:rPr lang="ru-RU" sz="2400" b="1" dirty="0" smtClean="0">
                <a:solidFill>
                  <a:srgbClr val="00B050"/>
                </a:solidFill>
              </a:rPr>
              <a:t>» </a:t>
            </a:r>
          </a:p>
        </p:txBody>
      </p:sp>
      <p:pic>
        <p:nvPicPr>
          <p:cNvPr id="8194" name="Picture 2" descr="\\nas\public\Лазарева Е\Выступление на школе методиста\скриншоты\Братск 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70371" y="1271588"/>
            <a:ext cx="7413710" cy="45863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2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2322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95836" y="2924944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  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3568" y="1412776"/>
            <a:ext cx="8136904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600"/>
              </a:spcBef>
              <a:buAutoNum type="arabicPeriod"/>
            </a:pPr>
            <a:endParaRPr lang="ru-RU" sz="2400" dirty="0" smtClean="0"/>
          </a:p>
          <a:p>
            <a:pPr>
              <a:spcBef>
                <a:spcPts val="600"/>
              </a:spcBef>
            </a:pPr>
            <a:endParaRPr lang="ru-RU" sz="24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428596" y="714356"/>
            <a:ext cx="81439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Требования к содержанию информации для посетителей учреждения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0034" y="2214554"/>
            <a:ext cx="814393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Статья 36.2. Информационная открытость организаций культуры </a:t>
            </a:r>
            <a:r>
              <a:rPr lang="ru-RU" sz="2000" b="1" dirty="0" smtClean="0">
                <a:hlinkClick r:id="rId4"/>
              </a:rPr>
              <a:t/>
            </a:r>
            <a:br>
              <a:rPr lang="ru-RU" sz="2000" b="1" dirty="0" smtClean="0">
                <a:hlinkClick r:id="rId4"/>
              </a:rPr>
            </a:br>
            <a:r>
              <a:rPr lang="ru-RU" sz="2000" b="1" u="sng" dirty="0" smtClean="0">
                <a:hlinkClick r:id="rId4"/>
              </a:rPr>
              <a:t>"Основы законодательства Российской Федерации о культуре" (утв. ВС РФ 09.10.1992 N 3612-1) (ред. от 30.04.2021)</a:t>
            </a:r>
            <a:endParaRPr lang="ru-RU" sz="2000" dirty="0" smtClean="0"/>
          </a:p>
          <a:p>
            <a:r>
              <a:rPr lang="ru-RU" sz="2000" dirty="0" smtClean="0"/>
              <a:t>Организации культуры, указанные в </a:t>
            </a:r>
            <a:r>
              <a:rPr lang="ru-RU" sz="2000" u="sng" dirty="0" smtClean="0">
                <a:hlinkClick r:id="rId5"/>
              </a:rPr>
              <a:t>части шестой статьи 36.1</a:t>
            </a:r>
            <a:r>
              <a:rPr lang="ru-RU" sz="2000" dirty="0" smtClean="0"/>
              <a:t> настоящих Основ, обеспечивают открытость и доступность следующей информации: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60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500034" y="642918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МАУК «Театрально-концертный центр «</a:t>
            </a:r>
            <a:r>
              <a:rPr lang="ru-RU" sz="2400" b="1" dirty="0" err="1" smtClean="0">
                <a:solidFill>
                  <a:srgbClr val="00B050"/>
                </a:solidFill>
              </a:rPr>
              <a:t>Братск-АРТ</a:t>
            </a:r>
            <a:r>
              <a:rPr lang="ru-RU" sz="2400" b="1" dirty="0" smtClean="0">
                <a:solidFill>
                  <a:srgbClr val="00B050"/>
                </a:solidFill>
              </a:rPr>
              <a:t>» </a:t>
            </a:r>
          </a:p>
        </p:txBody>
      </p:sp>
      <p:pic>
        <p:nvPicPr>
          <p:cNvPr id="7170" name="Picture 2" descr="\\nas\public\Лазарева Е\Выступление на школе методиста\скриншоты\Братск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0" y="1214422"/>
            <a:ext cx="8169705" cy="428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2726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6838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105472" y="2475674"/>
            <a:ext cx="5040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cap="all" dirty="0" smtClean="0">
                <a:solidFill>
                  <a:srgbClr val="FF0000"/>
                </a:solidFill>
              </a:rPr>
              <a:t>Благодарим за внимание</a:t>
            </a:r>
            <a:r>
              <a:rPr lang="ru-RU" sz="2400" b="1" dirty="0" smtClean="0">
                <a:solidFill>
                  <a:srgbClr val="FF0000"/>
                </a:solidFill>
              </a:rPr>
              <a:t>!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39752" y="32129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/>
              <a:t>С вопросами и предложениями вы всегда можете обратиться в отдел анализа и методики клубной работы ГБУК «ИОДНТ»</a:t>
            </a:r>
          </a:p>
          <a:p>
            <a:pPr algn="ctr"/>
            <a:r>
              <a:rPr lang="ru-RU" b="1" dirty="0"/>
              <a:t>Тел. 8 (3952) 24-27-31</a:t>
            </a:r>
          </a:p>
          <a:p>
            <a:pPr algn="ctr"/>
            <a:r>
              <a:rPr lang="en-US" b="1" dirty="0" smtClean="0"/>
              <a:t>m</a:t>
            </a:r>
            <a:r>
              <a:rPr lang="ru-RU" b="1" dirty="0" err="1" smtClean="0"/>
              <a:t>etod@</a:t>
            </a:r>
            <a:r>
              <a:rPr lang="en-US" b="1" dirty="0" err="1" smtClean="0"/>
              <a:t>iodnt</a:t>
            </a:r>
            <a:r>
              <a:rPr lang="ru-RU" b="1" dirty="0" smtClean="0"/>
              <a:t>.</a:t>
            </a:r>
            <a:r>
              <a:rPr lang="ru-RU" b="1" dirty="0" err="1" smtClean="0"/>
              <a:t>ru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1159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2322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95836" y="2924944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  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78579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На сайте учреждения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58" y="1357298"/>
            <a:ext cx="785818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Дата создания организации культуры, её учредитель, учредители, место нахождения организации культуры и её филиалов (при наличии), режим, график работы, контактные телефоны и адреса электронной почты;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Структура и органы управления организации культуры; 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Виды предоставляемых услуг организацией культуры;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Материально-техническое обеспечение предоставления услуг;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Копия устава организации культуры;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Копия плана финансово-хозяйственной деятельности организации культуры, утвержденного в установленном Законодательством РФ порядке, или бюджетной сметы (информация об объеме предоставляемых услуг);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Копия документа о порядке предоставления услуг за плату;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60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2322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95836" y="2924944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  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785794"/>
            <a:ext cx="7643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На сайте учреждения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7158" y="1357298"/>
            <a:ext cx="785818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ru-RU" dirty="0" smtClean="0"/>
              <a:t> Информация, которая размещается, опубликовывается по решению организации культуры, а также информация, размещение и опубликование которой являются обязательными в соответствии с Законодательством РФ;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Иная определяемая уполномоченным федеральным органом исполнительной власти необходимая для проведения независимой оценки качества условий оказания услуг организациями культуры информация;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460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2322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95836" y="2924944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  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7158" y="785794"/>
            <a:ext cx="83582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МБУК «Дворец культуры «Юность» г. Саянск</a:t>
            </a:r>
          </a:p>
        </p:txBody>
      </p:sp>
      <p:pic>
        <p:nvPicPr>
          <p:cNvPr id="44033" name="Picture 1" descr="\\nas\public\Лазарева Е\Выступление на школе методиста\скриншоты\Саянск Юность 4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24" y="1500174"/>
            <a:ext cx="7340283" cy="4357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60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2322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95836" y="2924944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  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4282" y="857232"/>
            <a:ext cx="86439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МБУК «</a:t>
            </a:r>
            <a:r>
              <a:rPr lang="ru-RU" sz="2400" b="1" dirty="0" err="1" smtClean="0">
                <a:solidFill>
                  <a:srgbClr val="00B050"/>
                </a:solidFill>
              </a:rPr>
              <a:t>Межпоселенческий</a:t>
            </a:r>
            <a:r>
              <a:rPr lang="ru-RU" sz="2400" b="1" dirty="0" smtClean="0">
                <a:solidFill>
                  <a:srgbClr val="00B050"/>
                </a:solidFill>
              </a:rPr>
              <a:t> районный Дом культуры «Юбилейный»</a:t>
            </a:r>
          </a:p>
        </p:txBody>
      </p:sp>
      <p:pic>
        <p:nvPicPr>
          <p:cNvPr id="43009" name="Picture 1" descr="E:\скрины\Тайшет Юбилейный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571612"/>
            <a:ext cx="4977850" cy="47260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60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2322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95836" y="2924944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  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928670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МБУК «</a:t>
            </a:r>
            <a:r>
              <a:rPr lang="ru-RU" sz="2400" b="1" dirty="0" err="1" smtClean="0">
                <a:solidFill>
                  <a:srgbClr val="00B050"/>
                </a:solidFill>
              </a:rPr>
              <a:t>Межпоселенческий</a:t>
            </a:r>
            <a:r>
              <a:rPr lang="ru-RU" sz="2400" b="1" dirty="0" smtClean="0">
                <a:solidFill>
                  <a:srgbClr val="00B050"/>
                </a:solidFill>
              </a:rPr>
              <a:t> районный Дом культуры «Юбилейный»</a:t>
            </a:r>
          </a:p>
        </p:txBody>
      </p:sp>
      <p:pic>
        <p:nvPicPr>
          <p:cNvPr id="41985" name="Picture 1" descr="E:\скрины\Юбилейный школа права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643050"/>
            <a:ext cx="4572032" cy="47229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60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02322"/>
            <a:ext cx="9144000" cy="6662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 descr="C:\Users\user\Documents\Documents\Исследования\Портрет руководителя КДУ 2018\zastavka_л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8384" y="5877272"/>
            <a:ext cx="895593" cy="673642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095836" y="2924944"/>
            <a:ext cx="367240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dirty="0" smtClean="0">
                <a:solidFill>
                  <a:srgbClr val="00B050"/>
                </a:solidFill>
              </a:rPr>
              <a:t>  </a:t>
            </a:r>
            <a:endParaRPr lang="ru-RU" sz="2000" dirty="0">
              <a:solidFill>
                <a:srgbClr val="00B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857232"/>
            <a:ext cx="8501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B050"/>
                </a:solidFill>
              </a:rPr>
              <a:t>МУК «Культурно-спортивный центр </a:t>
            </a:r>
            <a:r>
              <a:rPr lang="ru-RU" sz="2400" b="1" dirty="0" err="1" smtClean="0">
                <a:solidFill>
                  <a:srgbClr val="00B050"/>
                </a:solidFill>
              </a:rPr>
              <a:t>Максимовского</a:t>
            </a:r>
            <a:r>
              <a:rPr lang="ru-RU" sz="2400" b="1" dirty="0" smtClean="0">
                <a:solidFill>
                  <a:srgbClr val="00B050"/>
                </a:solidFill>
              </a:rPr>
              <a:t> МО»</a:t>
            </a:r>
          </a:p>
        </p:txBody>
      </p:sp>
      <p:pic>
        <p:nvPicPr>
          <p:cNvPr id="45058" name="Picture 2" descr="E:\скрины\ксц максимовского мо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1500174"/>
            <a:ext cx="4758759" cy="44561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74609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2229</TotalTime>
  <Words>731</Words>
  <Application>Microsoft Office PowerPoint</Application>
  <PresentationFormat>Экран (4:3)</PresentationFormat>
  <Paragraphs>133</Paragraphs>
  <Slides>31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Бологова Анна Сергеевна</dc:creator>
  <cp:lastModifiedBy>БажинаУН</cp:lastModifiedBy>
  <cp:revision>257</cp:revision>
  <dcterms:created xsi:type="dcterms:W3CDTF">2019-11-08T06:50:27Z</dcterms:created>
  <dcterms:modified xsi:type="dcterms:W3CDTF">2021-09-15T01:52:23Z</dcterms:modified>
</cp:coreProperties>
</file>