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4/11/2019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Название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Образец текста</a:t>
            </a:r>
          </a:p>
          <a:p>
            <a:pPr lvl="1" eaLnBrk="1" latinLnBrk="0" hangingPunct="1"/>
            <a:r>
              <a:rPr lang="en-US" smtClean="0"/>
              <a:t>Второй уровень</a:t>
            </a:r>
          </a:p>
          <a:p>
            <a:pPr lvl="2" eaLnBrk="1" latinLnBrk="0" hangingPunct="1"/>
            <a:r>
              <a:rPr lang="en-US" smtClean="0"/>
              <a:t>Третий уровень</a:t>
            </a:r>
          </a:p>
          <a:p>
            <a:pPr lvl="3" eaLnBrk="1" latinLnBrk="0" hangingPunct="1"/>
            <a:r>
              <a:rPr lang="en-US" smtClean="0"/>
              <a:t>Четвертый уровень</a:t>
            </a:r>
          </a:p>
          <a:p>
            <a:pPr lvl="4" eaLnBrk="1" latinLnBrk="0" hangingPunct="1"/>
            <a:r>
              <a:rPr lang="en-US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. загол.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Образец текста</a:t>
            </a:r>
          </a:p>
          <a:p>
            <a:pPr lvl="1" eaLnBrk="1" latinLnBrk="0" hangingPunct="1"/>
            <a:r>
              <a:rPr lang="en-US" smtClean="0"/>
              <a:t>Второй уровень</a:t>
            </a:r>
          </a:p>
          <a:p>
            <a:pPr lvl="2" eaLnBrk="1" latinLnBrk="0" hangingPunct="1"/>
            <a:r>
              <a:rPr lang="en-US" smtClean="0"/>
              <a:t>Третий уровень</a:t>
            </a:r>
          </a:p>
          <a:p>
            <a:pPr lvl="3" eaLnBrk="1" latinLnBrk="0" hangingPunct="1"/>
            <a:r>
              <a:rPr lang="en-US" smtClean="0"/>
              <a:t>Четвертый уровень</a:t>
            </a:r>
          </a:p>
          <a:p>
            <a:pPr lvl="4" eaLnBrk="1" latinLnBrk="0" hangingPunct="1"/>
            <a:r>
              <a:rPr lang="en-US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Образец текста</a:t>
            </a:r>
          </a:p>
          <a:p>
            <a:pPr lvl="1" eaLnBrk="1" latinLnBrk="0" hangingPunct="1"/>
            <a:r>
              <a:rPr lang="en-US" smtClean="0"/>
              <a:t>Второй уровень</a:t>
            </a:r>
          </a:p>
          <a:p>
            <a:pPr lvl="2" eaLnBrk="1" latinLnBrk="0" hangingPunct="1"/>
            <a:r>
              <a:rPr lang="en-US" smtClean="0"/>
              <a:t>Третий уровень</a:t>
            </a:r>
          </a:p>
          <a:p>
            <a:pPr lvl="3" eaLnBrk="1" latinLnBrk="0" hangingPunct="1"/>
            <a:r>
              <a:rPr lang="en-US" smtClean="0"/>
              <a:t>Четвертый уровень</a:t>
            </a:r>
          </a:p>
          <a:p>
            <a:pPr lvl="4" eaLnBrk="1" latinLnBrk="0" hangingPunct="1"/>
            <a:r>
              <a:rPr lang="en-US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4/11/2019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Образец текста</a:t>
            </a:r>
          </a:p>
          <a:p>
            <a:pPr lvl="1" eaLnBrk="1" latinLnBrk="0" hangingPunct="1"/>
            <a:r>
              <a:rPr lang="en-US" smtClean="0"/>
              <a:t>Второй уровень</a:t>
            </a:r>
          </a:p>
          <a:p>
            <a:pPr lvl="2" eaLnBrk="1" latinLnBrk="0" hangingPunct="1"/>
            <a:r>
              <a:rPr lang="en-US" smtClean="0"/>
              <a:t>Третий уровень</a:t>
            </a:r>
          </a:p>
          <a:p>
            <a:pPr lvl="3" eaLnBrk="1" latinLnBrk="0" hangingPunct="1"/>
            <a:r>
              <a:rPr lang="en-US" smtClean="0"/>
              <a:t>Четвертый уровень</a:t>
            </a:r>
          </a:p>
          <a:p>
            <a:pPr lvl="4" eaLnBrk="1" latinLnBrk="0" hangingPunct="1"/>
            <a:r>
              <a:rPr lang="en-US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Образец текста</a:t>
            </a:r>
          </a:p>
          <a:p>
            <a:pPr lvl="1" eaLnBrk="1" latinLnBrk="0" hangingPunct="1"/>
            <a:r>
              <a:rPr lang="en-US" smtClean="0"/>
              <a:t>Второй уровень</a:t>
            </a:r>
          </a:p>
          <a:p>
            <a:pPr lvl="2" eaLnBrk="1" latinLnBrk="0" hangingPunct="1"/>
            <a:r>
              <a:rPr lang="en-US" smtClean="0"/>
              <a:t>Третий уровень</a:t>
            </a:r>
          </a:p>
          <a:p>
            <a:pPr lvl="3" eaLnBrk="1" latinLnBrk="0" hangingPunct="1"/>
            <a:r>
              <a:rPr lang="en-US" smtClean="0"/>
              <a:t>Четвертый уровень</a:t>
            </a:r>
          </a:p>
          <a:p>
            <a:pPr lvl="4" eaLnBrk="1" latinLnBrk="0" hangingPunct="1"/>
            <a:r>
              <a:rPr lang="en-US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Образец текста</a:t>
            </a:r>
          </a:p>
          <a:p>
            <a:pPr lvl="1" eaLnBrk="1" latinLnBrk="0" hangingPunct="1"/>
            <a:r>
              <a:rPr lang="en-US" smtClean="0"/>
              <a:t>Второй уровень</a:t>
            </a:r>
          </a:p>
          <a:p>
            <a:pPr lvl="2" eaLnBrk="1" latinLnBrk="0" hangingPunct="1"/>
            <a:r>
              <a:rPr lang="en-US" smtClean="0"/>
              <a:t>Третий уровень</a:t>
            </a:r>
          </a:p>
          <a:p>
            <a:pPr lvl="3" eaLnBrk="1" latinLnBrk="0" hangingPunct="1"/>
            <a:r>
              <a:rPr lang="en-US" smtClean="0"/>
              <a:t>Четвертый уровень</a:t>
            </a:r>
          </a:p>
          <a:p>
            <a:pPr lvl="4" eaLnBrk="1" latinLnBrk="0" hangingPunct="1"/>
            <a:r>
              <a:rPr lang="en-US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Образец текста</a:t>
            </a:r>
          </a:p>
          <a:p>
            <a:pPr lvl="1" eaLnBrk="1" latinLnBrk="0" hangingPunct="1"/>
            <a:r>
              <a:rPr lang="en-US" smtClean="0"/>
              <a:t>Второй уровень</a:t>
            </a:r>
          </a:p>
          <a:p>
            <a:pPr lvl="2" eaLnBrk="1" latinLnBrk="0" hangingPunct="1"/>
            <a:r>
              <a:rPr lang="en-US" smtClean="0"/>
              <a:t>Третий уровень</a:t>
            </a:r>
          </a:p>
          <a:p>
            <a:pPr lvl="3" eaLnBrk="1" latinLnBrk="0" hangingPunct="1"/>
            <a:r>
              <a:rPr lang="en-US" smtClean="0"/>
              <a:t>Четвертый уровень</a:t>
            </a:r>
          </a:p>
          <a:p>
            <a:pPr lvl="4" eaLnBrk="1" latinLnBrk="0" hangingPunct="1"/>
            <a:r>
              <a:rPr lang="en-US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Название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Образец текста</a:t>
            </a:r>
          </a:p>
          <a:p>
            <a:pPr lvl="1" eaLnBrk="1" latinLnBrk="0" hangingPunct="1"/>
            <a:r>
              <a:rPr lang="en-US" smtClean="0"/>
              <a:t>Второй уровень</a:t>
            </a:r>
          </a:p>
          <a:p>
            <a:pPr lvl="2" eaLnBrk="1" latinLnBrk="0" hangingPunct="1"/>
            <a:r>
              <a:rPr lang="en-US" smtClean="0"/>
              <a:t>Третий уровень</a:t>
            </a:r>
          </a:p>
          <a:p>
            <a:pPr lvl="3" eaLnBrk="1" latinLnBrk="0" hangingPunct="1"/>
            <a:r>
              <a:rPr lang="en-US" smtClean="0"/>
              <a:t>Четвертый уровень</a:t>
            </a:r>
          </a:p>
          <a:p>
            <a:pPr lvl="4" eaLnBrk="1" latinLnBrk="0" hangingPunct="1"/>
            <a:r>
              <a:rPr lang="en-US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Чтобы добавить рисунок, перетащите его на заполнитель или щелкните значок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4/11/2019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Образец текста</a:t>
            </a:r>
          </a:p>
          <a:p>
            <a:pPr lvl="1" eaLnBrk="1" latinLnBrk="0" hangingPunct="1"/>
            <a:r>
              <a:rPr kumimoji="0" lang="en-US" smtClean="0"/>
              <a:t>Второй уровень</a:t>
            </a:r>
          </a:p>
          <a:p>
            <a:pPr lvl="2" eaLnBrk="1" latinLnBrk="0" hangingPunct="1"/>
            <a:r>
              <a:rPr kumimoji="0" lang="en-US" smtClean="0"/>
              <a:t>Третий уровень</a:t>
            </a:r>
          </a:p>
          <a:p>
            <a:pPr lvl="3" eaLnBrk="1" latinLnBrk="0" hangingPunct="1"/>
            <a:r>
              <a:rPr kumimoji="0" lang="en-US" smtClean="0"/>
              <a:t>Четвертый уровень</a:t>
            </a:r>
          </a:p>
          <a:p>
            <a:pPr lvl="4" eaLnBrk="1" latinLnBrk="0" hangingPunct="1"/>
            <a:r>
              <a:rPr kumimoji="0" lang="en-US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Нормативные правовые акты</a:t>
            </a:r>
          </a:p>
          <a:p>
            <a:r>
              <a:rPr lang="ru-RU" dirty="0" smtClean="0"/>
              <a:t>Модели взаимодействия с потребителями</a:t>
            </a:r>
          </a:p>
          <a:p>
            <a:r>
              <a:rPr lang="ru-RU" dirty="0" smtClean="0"/>
              <a:t>Локальные акты учреждения и учредительные документы формирования</a:t>
            </a:r>
            <a:endParaRPr lang="ru-RU" dirty="0"/>
          </a:p>
        </p:txBody>
      </p:sp>
      <p:sp>
        <p:nvSpPr>
          <p:cNvPr id="3" name="Название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Организационно-правовое обеспечение клубных формирований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172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Нормативные правовые акты и рекомендации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Бюджетный кодекс (модели бюджетного  финансирования)</a:t>
            </a:r>
          </a:p>
          <a:p>
            <a:r>
              <a:rPr lang="ru-RU" dirty="0" smtClean="0"/>
              <a:t>Гражданский кодекс РФ (требования к договорам)</a:t>
            </a:r>
          </a:p>
          <a:p>
            <a:r>
              <a:rPr lang="ru-RU" dirty="0" smtClean="0"/>
              <a:t>Федеральный закон  от 19.05.1995г. № 82-ФЗ «Об общественных объединениях» (статус добровольных объединений граждан)</a:t>
            </a:r>
          </a:p>
          <a:p>
            <a:r>
              <a:rPr lang="ru-RU" dirty="0" smtClean="0"/>
              <a:t>Закон РФ «О защите прав потребителей» от 07.02.1992г. № 2300-1 (отношения с получателями услуг)</a:t>
            </a:r>
          </a:p>
          <a:p>
            <a:r>
              <a:rPr lang="ru-RU" dirty="0" smtClean="0"/>
              <a:t>Примерное положение о клубном формировании КДУ, утв. приложением №2 к решению коллегии Минкультуры РФ от 29.05.2002 №10</a:t>
            </a:r>
          </a:p>
          <a:p>
            <a:r>
              <a:rPr lang="ru-RU" dirty="0" smtClean="0"/>
              <a:t>Форма 7-НК, утв. приказом Росстата от 08.11.2018г. № 662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360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287362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Правовые модели отношений с участниками клубных формирований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85093610"/>
              </p:ext>
            </p:extLst>
          </p:nvPr>
        </p:nvGraphicFramePr>
        <p:xfrm>
          <a:off x="0" y="829497"/>
          <a:ext cx="9144000" cy="5610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2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2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85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640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Административная</a:t>
                      </a:r>
                      <a:r>
                        <a:rPr lang="ru-RU" baseline="0" dirty="0" smtClean="0"/>
                        <a:t> модель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Потребительская</a:t>
                      </a:r>
                      <a:r>
                        <a:rPr lang="ru-RU" baseline="0" dirty="0" smtClean="0"/>
                        <a:t> модель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Партнерская модель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989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Учреждение выступает как организация, реализующая полномочия органа местного самоуправления (131-ФЗ)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Учреждение оказывает услуги/выполняет работы на договорной</a:t>
                      </a:r>
                      <a:r>
                        <a:rPr lang="ru-RU" sz="1400" baseline="0" dirty="0" smtClean="0"/>
                        <a:t> основе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Учреждение выступает получателем</a:t>
                      </a:r>
                      <a:r>
                        <a:rPr lang="ru-RU" sz="1400" baseline="0" dirty="0" smtClean="0"/>
                        <a:t> услуг/работ, оказываемых/выполняемых формированием и (или) организует их оказание/ выполнение в интересах населения, а также действует в интересах третьих лиц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866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Отношения регулируются через издание распорядительных актов. Применяется законодательство</a:t>
                      </a:r>
                      <a:r>
                        <a:rPr lang="ru-RU" sz="1400" baseline="0" dirty="0" smtClean="0"/>
                        <a:t> о защите прав потребителей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Отношения регулируются в договорном порядке. Требования локальных</a:t>
                      </a:r>
                      <a:r>
                        <a:rPr lang="ru-RU" sz="1400" baseline="0" dirty="0" smtClean="0"/>
                        <a:t> актов не ограничивают потребителя, а систематизируют работу учреждения. </a:t>
                      </a:r>
                      <a:r>
                        <a:rPr lang="ru-RU" sz="1400" dirty="0" smtClean="0"/>
                        <a:t>Применяется</a:t>
                      </a:r>
                      <a:r>
                        <a:rPr lang="ru-RU" sz="1400" baseline="0" dirty="0" smtClean="0"/>
                        <a:t> законодательство о защите прав потребителей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Отношения регулируются договорами</a:t>
                      </a:r>
                      <a:r>
                        <a:rPr lang="ru-RU" sz="1400" baseline="0" dirty="0" smtClean="0"/>
                        <a:t> и локальными актами. Законодательство о защите прав потребителей не применяется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89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Физические лица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Физические лица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Организации с образованием и без образования юридического лица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589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Клубное формирование</a:t>
                      </a:r>
                      <a:r>
                        <a:rPr lang="ru-RU" sz="1400" baseline="0" dirty="0" smtClean="0"/>
                        <a:t>  создается учреждением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Клубное</a:t>
                      </a:r>
                      <a:r>
                        <a:rPr lang="ru-RU" sz="1400" baseline="0" dirty="0" smtClean="0"/>
                        <a:t> формирование создается учреждением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Клубное формирование создается заинтересованными</a:t>
                      </a:r>
                      <a:r>
                        <a:rPr lang="ru-RU" sz="1400" baseline="0" dirty="0" smtClean="0"/>
                        <a:t> гражданами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35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клубных формирований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54080543"/>
              </p:ext>
            </p:extLst>
          </p:nvPr>
        </p:nvGraphicFramePr>
        <p:xfrm>
          <a:off x="301625" y="1527175"/>
          <a:ext cx="8504238" cy="4028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4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Административная модель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Потребительская модель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Партнерская</a:t>
                      </a:r>
                      <a:r>
                        <a:rPr lang="ru-RU" baseline="0" dirty="0" smtClean="0"/>
                        <a:t> модель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Кружки и студии</a:t>
                      </a:r>
                      <a:r>
                        <a:rPr lang="ru-RU" baseline="0" dirty="0" smtClean="0"/>
                        <a:t> не на договорной основе (по заданию, заявительный порядок вступления)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Кружки и студии на договорной основе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Коллективы любительского художественного творчества</a:t>
                      </a:r>
                      <a:r>
                        <a:rPr lang="ru-RU" baseline="0" dirty="0" smtClean="0"/>
                        <a:t> (ансамбли, хоры, хореографические коллективы)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Клубы по интересам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Любительские объединения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Группы здоровья и туризма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65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Законодательство Иркутской области, определяющее обязательные требования к статусу любительских коллективов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Ст. 5 Закона Иркутской области от 29.12.2007 № 154-ОЗ </a:t>
            </a:r>
            <a:r>
              <a:rPr lang="ru-RU" sz="2000" dirty="0" smtClean="0"/>
              <a:t>«О государственной поддержке культуры в Иркутской области»: под любительским коллективом понимается общественное объединение граждан, создаваемое в форме органа общественной самодеятельности, целью которого является совместная творческая деятельность граждан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П. 1 Положения о порядке и условиях присвоения статуса (звания) «Образцовый» и «Народный» любительским коллективам Иркутской области, утв. </a:t>
            </a:r>
            <a:r>
              <a:rPr lang="ru-RU" sz="2000" dirty="0" smtClean="0">
                <a:solidFill>
                  <a:srgbClr val="FF0000"/>
                </a:solidFill>
              </a:rPr>
              <a:t>приказом министерства культуры и архивов Иркутской области от 13.02.2013г. № 5-мпр-о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1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01752" y="132298"/>
            <a:ext cx="8534400" cy="1243602"/>
          </a:xfrm>
          <a:ln>
            <a:solidFill>
              <a:srgbClr val="D16349"/>
            </a:solidFill>
          </a:ln>
        </p:spPr>
        <p:txBody>
          <a:bodyPr>
            <a:noAutofit/>
          </a:bodyPr>
          <a:lstStyle/>
          <a:p>
            <a:r>
              <a:rPr lang="ru-RU" sz="1800" dirty="0" smtClean="0"/>
              <a:t>Требования к уставу любительского коллектива</a:t>
            </a:r>
            <a:br>
              <a:rPr lang="ru-RU" sz="1800" dirty="0" smtClean="0"/>
            </a:br>
            <a:r>
              <a:rPr lang="ru-RU" sz="1800" dirty="0" smtClean="0"/>
              <a:t> (ст. 20 Федерального закона «Об общественных объединениях»)</a:t>
            </a:r>
            <a:br>
              <a:rPr lang="ru-RU" sz="1800" dirty="0" smtClean="0"/>
            </a:br>
            <a:r>
              <a:rPr lang="ru-RU" sz="1800" b="1" dirty="0" smtClean="0"/>
              <a:t>любительский коллектив как орган общественной самодеятельности</a:t>
            </a:r>
            <a:endParaRPr lang="ru-RU" sz="1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charset="2"/>
              <a:buChar char="ü"/>
            </a:pPr>
            <a:r>
              <a:rPr lang="ru-RU" dirty="0"/>
              <a:t>н</a:t>
            </a:r>
            <a:r>
              <a:rPr lang="ru-RU" dirty="0" smtClean="0"/>
              <a:t>аименование, цели, организационно-правовая форма (орган общественной самодеятельности)</a:t>
            </a:r>
          </a:p>
          <a:p>
            <a:pPr>
              <a:buFont typeface="Wingdings" charset="2"/>
              <a:buChar char="ü"/>
            </a:pPr>
            <a:r>
              <a:rPr lang="ru-RU" dirty="0"/>
              <a:t>с</a:t>
            </a:r>
            <a:r>
              <a:rPr lang="ru-RU" dirty="0" smtClean="0"/>
              <a:t>труктура любительского коллектива, руководящие и контрольно-ревизионные органы: порядок формирования, срок полномочий, компетенция</a:t>
            </a:r>
          </a:p>
          <a:p>
            <a:pPr>
              <a:buFont typeface="Wingdings" charset="2"/>
              <a:buChar char="ü"/>
            </a:pPr>
            <a:r>
              <a:rPr lang="ru-RU" dirty="0"/>
              <a:t>м</a:t>
            </a:r>
            <a:r>
              <a:rPr lang="ru-RU" dirty="0" smtClean="0"/>
              <a:t>есто нахождения постоянно действующего органа</a:t>
            </a:r>
          </a:p>
          <a:p>
            <a:pPr>
              <a:buFont typeface="Wingdings" charset="2"/>
              <a:buChar char="ü"/>
            </a:pPr>
            <a:r>
              <a:rPr lang="ru-RU" dirty="0"/>
              <a:t>т</a:t>
            </a:r>
            <a:r>
              <a:rPr lang="ru-RU" dirty="0" smtClean="0"/>
              <a:t>ерритория деятельности любительского коллектива</a:t>
            </a:r>
          </a:p>
          <a:p>
            <a:pPr>
              <a:buFont typeface="Wingdings" charset="2"/>
              <a:buChar char="ü"/>
            </a:pPr>
            <a:r>
              <a:rPr lang="ru-RU" dirty="0"/>
              <a:t>п</a:t>
            </a:r>
            <a:r>
              <a:rPr lang="ru-RU" dirty="0" smtClean="0"/>
              <a:t>орядок оформления участия в любительском коллективе (</a:t>
            </a:r>
            <a:r>
              <a:rPr lang="ru-RU" dirty="0" smtClean="0">
                <a:solidFill>
                  <a:srgbClr val="FF0000"/>
                </a:solidFill>
              </a:rPr>
              <a:t>факультативно</a:t>
            </a:r>
            <a:r>
              <a:rPr lang="ru-RU" dirty="0" smtClean="0"/>
              <a:t>)</a:t>
            </a:r>
          </a:p>
          <a:p>
            <a:pPr>
              <a:buFont typeface="Wingdings" charset="2"/>
              <a:buChar char="ü"/>
            </a:pPr>
            <a:r>
              <a:rPr lang="ru-RU" dirty="0"/>
              <a:t>и</a:t>
            </a:r>
            <a:r>
              <a:rPr lang="ru-RU" dirty="0" smtClean="0"/>
              <a:t>сточники формирования денежных средств и иного имущества любительского коллектива, права по управлению имуществом</a:t>
            </a:r>
          </a:p>
          <a:p>
            <a:pPr>
              <a:buFont typeface="Wingdings" charset="2"/>
              <a:buChar char="ü"/>
            </a:pPr>
            <a:r>
              <a:rPr lang="ru-RU" dirty="0"/>
              <a:t>п</a:t>
            </a:r>
            <a:r>
              <a:rPr lang="ru-RU" dirty="0" smtClean="0"/>
              <a:t>орядок изменений устава</a:t>
            </a:r>
          </a:p>
          <a:p>
            <a:pPr>
              <a:buFont typeface="Wingdings" charset="2"/>
              <a:buChar char="ü"/>
            </a:pPr>
            <a:r>
              <a:rPr lang="ru-RU" dirty="0"/>
              <a:t>п</a:t>
            </a:r>
            <a:r>
              <a:rPr lang="ru-RU" dirty="0" smtClean="0"/>
              <a:t>орядок реорганизации и ликвидации любительского коллектива</a:t>
            </a:r>
          </a:p>
          <a:p>
            <a:pPr>
              <a:buFont typeface="Wingdings" charset="2"/>
              <a:buChar char="ü"/>
            </a:pPr>
            <a:endParaRPr lang="ru-RU" dirty="0" smtClean="0"/>
          </a:p>
          <a:p>
            <a:pPr>
              <a:buFont typeface="Wingdings" charset="2"/>
              <a:buChar char="ü"/>
            </a:pPr>
            <a:endParaRPr lang="ru-RU" dirty="0" smtClean="0"/>
          </a:p>
          <a:p>
            <a:pPr>
              <a:buFont typeface="Wingdings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03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71272" y="33443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Требования к Положению о клубном формировании</a:t>
            </a:r>
            <a:br>
              <a:rPr lang="ru-RU" sz="2400" dirty="0" smtClean="0"/>
            </a:br>
            <a:r>
              <a:rPr lang="ru-RU" sz="2000" b="1" dirty="0" smtClean="0"/>
              <a:t>любительский коллектив, кружок как формирование при учреждении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ru-RU" dirty="0" smtClean="0"/>
              <a:t>Наименование, цели </a:t>
            </a:r>
          </a:p>
          <a:p>
            <a:pPr>
              <a:buFont typeface="Wingdings" charset="2"/>
              <a:buChar char="u"/>
            </a:pPr>
            <a:r>
              <a:rPr lang="ru-RU" dirty="0" smtClean="0"/>
              <a:t>Источник финансирования (бюджет, доходы учреждения/коллектива, смешанный тип)</a:t>
            </a:r>
          </a:p>
          <a:p>
            <a:pPr>
              <a:buFont typeface="Wingdings" charset="2"/>
              <a:buChar char="u"/>
            </a:pPr>
            <a:r>
              <a:rPr lang="ru-RU" dirty="0" smtClean="0"/>
              <a:t>Организация деятельности формирования: руководитель, контроль</a:t>
            </a:r>
          </a:p>
          <a:p>
            <a:pPr>
              <a:buFont typeface="Wingdings" charset="2"/>
              <a:buChar char="u"/>
            </a:pPr>
            <a:r>
              <a:rPr lang="ru-RU" dirty="0" smtClean="0"/>
              <a:t>Порядок ведения документации о работе клубного формирования, условия участия в клубном формировании</a:t>
            </a:r>
          </a:p>
          <a:p>
            <a:pPr>
              <a:buFont typeface="Wingdings" charset="2"/>
              <a:buChar char="u"/>
            </a:pPr>
            <a:r>
              <a:rPr lang="ru-RU" dirty="0" smtClean="0"/>
              <a:t>Права и обязанности участников клубного формирования</a:t>
            </a:r>
          </a:p>
          <a:p>
            <a:pPr>
              <a:buFont typeface="Wingdings" charset="2"/>
              <a:buChar char="u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229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</p:txBody>
      </p:sp>
      <p:pic>
        <p:nvPicPr>
          <p:cNvPr id="4" name="Изображение 3" descr="j017554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82" y="987553"/>
            <a:ext cx="8823216" cy="567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13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Официальная.thmx</Template>
  <TotalTime>128</TotalTime>
  <Words>509</Words>
  <Application>Microsoft Office PowerPoint</Application>
  <PresentationFormat>Экран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Georgia</vt:lpstr>
      <vt:lpstr>Wingdings</vt:lpstr>
      <vt:lpstr>Wingdings 2</vt:lpstr>
      <vt:lpstr>Официальная</vt:lpstr>
      <vt:lpstr>Организационно-правовое обеспечение клубных формирований</vt:lpstr>
      <vt:lpstr>Нормативные правовые акты и рекомендации</vt:lpstr>
      <vt:lpstr>Правовые модели отношений с участниками клубных формирований</vt:lpstr>
      <vt:lpstr>Типы клубных формирований</vt:lpstr>
      <vt:lpstr>Законодательство Иркутской области, определяющее обязательные требования к статусу любительских коллективов</vt:lpstr>
      <vt:lpstr>Требования к уставу любительского коллектива  (ст. 20 Федерального закона «Об общественных объединениях») любительский коллектив как орган общественной самодеятельности</vt:lpstr>
      <vt:lpstr>Требования к Положению о клубном формировании любительский коллектив, кружок как формирование при учреждении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Организационно-правовое обеспечение клубных формирований</dc:title>
  <dc:creator>Елена Абидуева</dc:creator>
  <cp:lastModifiedBy>Директор</cp:lastModifiedBy>
  <cp:revision>17</cp:revision>
  <dcterms:created xsi:type="dcterms:W3CDTF">2019-04-10T13:39:24Z</dcterms:created>
  <dcterms:modified xsi:type="dcterms:W3CDTF">2019-04-11T00:48:46Z</dcterms:modified>
</cp:coreProperties>
</file>