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8" r:id="rId16"/>
    <p:sldId id="279" r:id="rId17"/>
    <p:sldId id="280" r:id="rId18"/>
    <p:sldId id="281" r:id="rId19"/>
    <p:sldId id="275" r:id="rId20"/>
    <p:sldId id="270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6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5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6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6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9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9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7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7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B1F6-2415-4D46-9130-BBE45D7CB289}" type="datetimeFigureOut">
              <a:rPr lang="ru-RU" smtClean="0"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5BDA-B7A5-40BD-BA71-A127D2DA2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7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556792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Технологии социально-культурной деятельности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0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методов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 smtClean="0">
                <a:effectLst/>
                <a:latin typeface="Times New Roman"/>
                <a:ea typeface="Times New Roman"/>
                <a:cs typeface="Times New Roman"/>
              </a:rPr>
              <a:t>Методы СКД могут быть: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-словесными (сообщение, разъяснение, обсуждение и т.д.)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-наглядными (экспонирование, демонстрация, экранное информирование и т.д.)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-консультативно-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презентивными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(информационно-рекомендательные,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презентивно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-иллюстративные, критико-аналитическими и т.д.)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-художественного воздействия (театрализация, искусство и т.д.)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9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ru-RU" cap="all" dirty="0" err="1" smtClean="0"/>
              <a:t>скд</a:t>
            </a:r>
            <a:endParaRPr lang="ru-RU" cap="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Существует несколько групп методов СКД: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воспитательные - убеждение, внушение, поощрение (в СКД - метод морального поощрения), наказание, пример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информационно-просветительные - изложение, комментирование, разъяснение, иллюстрирование, демонстрация, тренаж…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организационные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методы социологического исследования объекта (исследовательские) - наблюдение, опрос, анализ, обобщение, эксперимент, адаптация…</a:t>
            </a: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4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166019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Форма СКД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– это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структура содержания профессиональной деятельности, учреждений культуры и предприятий туризма,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опредмеченная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системой специальных методов и средств, событийно-художественной и организационно-методической основой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2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классификация форм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412776"/>
            <a:ext cx="4330824" cy="43924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5220072" y="1600201"/>
            <a:ext cx="3466728" cy="3773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МАССОВЫЕ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ГРУППОВЫЕ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ИНДИВИДУАЛЬНЫЕ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497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это средства, формы и методы социально-культурной деятельности, с помощью которых достигаются планируемые результаты обучения и воспитания.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264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79705" marR="179705" indent="228600" algn="just">
              <a:spcAft>
                <a:spcPts val="0"/>
              </a:spcAft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Helvetica Neue"/>
              </a:rPr>
              <a:t>В целом технологии, применяемые в сфере культуры и досуга, можно разделить на основные группы: общие, функциональ­ные и дифференцированные (по Т.Г. Киселевой и Ю.Д. Красильникову):</a:t>
            </a:r>
          </a:p>
          <a:p>
            <a:pPr marL="636905" marR="179705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effectLst/>
                <a:latin typeface="Helvetica Neue"/>
              </a:rPr>
              <a:t>общие технологии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Helvetica Neue"/>
              </a:rPr>
              <a:t>ориентируют на наиболее характер­ные процессы, происходящие в культурно-досуговой деятельно­сти (например: процесс внедрения хозрасчетных механизмов в практику учреждений культуры и досуга);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7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65455" marR="179705" lvl="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Helvetica Neue"/>
              </a:rPr>
              <a:t>функциональные </a:t>
            </a:r>
            <a:r>
              <a:rPr lang="ru-RU" sz="1800" b="1" i="1" dirty="0">
                <a:solidFill>
                  <a:srgbClr val="0070C0"/>
                </a:solidFill>
                <a:latin typeface="Helvetica Neue"/>
              </a:rPr>
              <a:t>(отраслевые) технологии</a:t>
            </a:r>
            <a:r>
              <a:rPr lang="ru-RU" sz="1800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sz="1800" dirty="0">
                <a:solidFill>
                  <a:srgbClr val="000000"/>
                </a:solidFill>
                <a:latin typeface="Helvetica Neue"/>
              </a:rPr>
              <a:t>в своей осно­ве содержат различные направления культурно-досуговой дея­тельности, т.е. совокупность методов и средств для реализации определенного содержания сферы культуры и досуга (примером служит технология информационно-познавательной и просвети­тельной деятельности, технология самодеятельного творчества и ряд других</a:t>
            </a:r>
            <a:r>
              <a:rPr lang="ru-RU" sz="1800" dirty="0" smtClean="0">
                <a:solidFill>
                  <a:srgbClr val="000000"/>
                </a:solidFill>
                <a:latin typeface="Helvetica Neue"/>
              </a:rPr>
              <a:t>);</a:t>
            </a:r>
          </a:p>
          <a:p>
            <a:pPr marL="465455" marR="179705" lvl="0" indent="-285750" algn="just">
              <a:buFont typeface="Wingdings" pitchFamily="2" charset="2"/>
              <a:buChar char="Ø"/>
            </a:pPr>
            <a:endParaRPr lang="ru-RU" sz="1800" dirty="0">
              <a:solidFill>
                <a:srgbClr val="000000"/>
              </a:solidFill>
              <a:latin typeface="Helvetica Neue"/>
            </a:endParaRPr>
          </a:p>
          <a:p>
            <a:pPr marL="465455" marR="179705" lvl="0" indent="-285750" algn="just"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0070C0"/>
                </a:solidFill>
                <a:latin typeface="Helvetica Neue"/>
              </a:rPr>
              <a:t>дифференцированные </a:t>
            </a:r>
            <a:r>
              <a:rPr lang="ru-RU" sz="1800" b="1" i="1" dirty="0">
                <a:solidFill>
                  <a:srgbClr val="0070C0"/>
                </a:solidFill>
                <a:latin typeface="Helvetica Neue"/>
              </a:rPr>
              <a:t>технологии</a:t>
            </a:r>
            <a:r>
              <a:rPr lang="ru-RU" sz="1800" i="1" dirty="0">
                <a:solidFill>
                  <a:srgbClr val="0070C0"/>
                </a:solidFill>
                <a:latin typeface="Helvetica Neue"/>
              </a:rPr>
              <a:t> </a:t>
            </a:r>
            <a:r>
              <a:rPr lang="ru-RU" sz="1800" dirty="0">
                <a:solidFill>
                  <a:srgbClr val="000000"/>
                </a:solidFill>
                <a:latin typeface="Helvetica Neue"/>
              </a:rPr>
              <a:t>представляют собой методики, направленные на работу с отдельными категориями населения и различными возрастными группами.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3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Функциональные технологии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подразделяются на: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технологию информационно-познавательной и просвети­тельной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технологию организации самодеятельного творчества и любительских объединений;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технологию организации отдыха и развлечения.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дифференцированные технологии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их числу можно отнести: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организации досуга детей и подростков;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молодежного досуга;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семейного досуга;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организации досуга лиц среднего и пожилого возраста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организации СКД с женщинами;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методику работы с мигрантами, беженцами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СКД с военнослужащими, социально не защищёнными категориями населения и т. д.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Сасыхов</a:t>
            </a:r>
            <a:r>
              <a:rPr lang="ru-RU" sz="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 А.В., Стрельцов Ю.А. Основы </a:t>
            </a:r>
            <a:r>
              <a:rPr lang="ru-RU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клубоведения</a:t>
            </a:r>
            <a:r>
              <a:rPr lang="ru-RU" sz="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: Теория и методика клубной работы. - Улан-Удэ: Вост.-</a:t>
            </a:r>
            <a:r>
              <a:rPr lang="ru-RU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Сиб</a:t>
            </a:r>
            <a:r>
              <a:rPr lang="ru-RU" sz="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. гос. институт культуры, 1969.- 531 с. </a:t>
            </a:r>
          </a:p>
          <a:p>
            <a:pPr indent="450215" algn="just">
              <a:spcAft>
                <a:spcPts val="0"/>
              </a:spcAft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Настоящая монография, написанная преподавателями кафедры культурно-просветительной работы Восточно-Сибирского государственного института культуры, представляет первую попытку систематизированного теоретического рассмотрения коренных проблем современной клубной практики.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В книге освещены вопросы методологии </a:t>
            </a:r>
            <a:r>
              <a:rPr lang="ru-RU" sz="4000" dirty="0" err="1" smtClean="0">
                <a:effectLst/>
                <a:latin typeface="Times New Roman"/>
                <a:ea typeface="Times New Roman"/>
              </a:rPr>
              <a:t>клубоведения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, психолого-педагогические и организационно-методические основы просвещения, воспитания, развития народного творчества и организации отдыха в клубе.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Монография рассчитана на использование в учебных целях и адресована прежде всего студентам институтов культуры, преподавателям и учащимся культурно-просветительных училищ. Это учтено при распределении материала между разделами и главами: авторы старались по возможности избегнуть дублирования других общественно-политических, общенаучных и специальных дисциплин, изучаемых в культурно-просветительных учебных заведениях.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000" dirty="0" smtClean="0">
                <a:effectLst/>
                <a:latin typeface="Times New Roman"/>
                <a:ea typeface="Times New Roman"/>
              </a:rPr>
              <a:t>Авторы надеются, что книга окажется полезной также практическим работникам клубов, работникам руководящих и методических органов культуры.</a:t>
            </a: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4800" dirty="0" smtClean="0">
              <a:effectLst/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40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9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СКД в Российской Федерации имеет государственный статус, что проявляется в курировании данной отрасли государственными органами управления. </a:t>
            </a:r>
            <a:endParaRPr lang="ru-RU" sz="2400" dirty="0">
              <a:solidFill>
                <a:schemeClr val="accent4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  <a:tabLst>
                <a:tab pos="907415" algn="l"/>
              </a:tabLs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 отличие от материального производства, учреждения и организации СКД производят адресованные населению услуги, в том числе и в сфере культуры и туризма. </a:t>
            </a:r>
            <a:endParaRPr lang="ru-RU" sz="2400" dirty="0">
              <a:solidFill>
                <a:schemeClr val="accent4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4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СКД осуществляется в рамках свободного времени, главным образом, в той его части, которая определяется как досуг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>
              <a:lnSpc>
                <a:spcPct val="115000"/>
              </a:lnSpc>
              <a:tabLst>
                <a:tab pos="228600" algn="l"/>
                <a:tab pos="457200" algn="l"/>
              </a:tabLst>
            </a:pPr>
            <a:r>
              <a:rPr lang="ru-RU" sz="7400" dirty="0" err="1" smtClean="0">
                <a:effectLst/>
                <a:latin typeface="Times New Roman"/>
                <a:ea typeface="Times New Roman"/>
                <a:cs typeface="Times New Roman"/>
              </a:rPr>
              <a:t>Ариарский</a:t>
            </a: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 М.А. Социально-культурная деятельность как предмет научного осмысления.- СПб., 2008.</a:t>
            </a:r>
            <a:endParaRPr lang="ru-RU" sz="7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tabLst>
                <a:tab pos="228600" algn="l"/>
                <a:tab pos="457200" algn="l"/>
              </a:tabLst>
            </a:pPr>
            <a:r>
              <a:rPr lang="ru-RU" sz="7400" dirty="0" err="1" smtClean="0">
                <a:effectLst/>
                <a:latin typeface="Times New Roman"/>
                <a:ea typeface="Times New Roman"/>
                <a:cs typeface="Times New Roman"/>
              </a:rPr>
              <a:t>Ариарский</a:t>
            </a: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 М.А., </a:t>
            </a:r>
            <a:r>
              <a:rPr lang="ru-RU" sz="7400" dirty="0" err="1" smtClean="0">
                <a:effectLst/>
                <a:latin typeface="Times New Roman"/>
                <a:ea typeface="Times New Roman"/>
                <a:cs typeface="Times New Roman"/>
              </a:rPr>
              <a:t>Ивлиева</a:t>
            </a: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 И.А., </a:t>
            </a:r>
            <a:r>
              <a:rPr lang="ru-RU" sz="7400" dirty="0" err="1" smtClean="0">
                <a:effectLst/>
                <a:latin typeface="Times New Roman"/>
                <a:ea typeface="Times New Roman"/>
                <a:cs typeface="Times New Roman"/>
              </a:rPr>
              <a:t>Полагутина</a:t>
            </a: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 Л.В. Методика «погружения» в специальность. Научно-методическое пособие в помощь, осваивающим специальность «социально-культурная деятельность» - СПб: </a:t>
            </a:r>
            <a:r>
              <a:rPr lang="ru-RU" sz="7400" dirty="0" err="1" smtClean="0">
                <a:effectLst/>
                <a:latin typeface="Times New Roman"/>
                <a:ea typeface="Times New Roman"/>
                <a:cs typeface="Times New Roman"/>
              </a:rPr>
              <a:t>СПбГУКИ</a:t>
            </a: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, 2007. – 337с.</a:t>
            </a:r>
            <a:endParaRPr lang="ru-RU" sz="7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tabLst>
                <a:tab pos="228600" algn="l"/>
                <a:tab pos="457200" algn="l"/>
              </a:tabLst>
            </a:pPr>
            <a:r>
              <a:rPr lang="ru-RU" sz="7400" dirty="0" smtClean="0">
                <a:effectLst/>
                <a:latin typeface="Times New Roman"/>
                <a:ea typeface="Times New Roman"/>
                <a:cs typeface="Times New Roman"/>
              </a:rPr>
              <a:t>Жарков А.Д. Современные технологии социально- культурной деятельности / А.Д. Жарков.- М., 2003.- 210с.</a:t>
            </a:r>
            <a:endParaRPr lang="ru-RU" sz="7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9936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700808"/>
            <a:ext cx="7618040" cy="442535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Киселева Т.Г. Основы социально- культурной деятельности: учебное пособие / Т.Г. Киселева, Ю.Д. Красильников.- М., 2004.</a:t>
            </a:r>
          </a:p>
          <a:p>
            <a:r>
              <a:rPr lang="ru-RU" dirty="0" smtClean="0"/>
              <a:t>Культурно- досуговая деятельность: учебное пособие / Под науч. ред. А.Д. </a:t>
            </a:r>
            <a:r>
              <a:rPr lang="ru-RU" dirty="0" err="1" smtClean="0"/>
              <a:t>Жаркова</a:t>
            </a:r>
            <a:r>
              <a:rPr lang="ru-RU" dirty="0" smtClean="0"/>
              <a:t>, В.М. </a:t>
            </a:r>
            <a:r>
              <a:rPr lang="ru-RU" dirty="0" err="1" smtClean="0"/>
              <a:t>Чижикова</a:t>
            </a:r>
            <a:r>
              <a:rPr lang="ru-RU" dirty="0" smtClean="0"/>
              <a:t>.- М.: МГУКИ, 1998.</a:t>
            </a:r>
          </a:p>
          <a:p>
            <a:r>
              <a:rPr lang="ru-RU" dirty="0" smtClean="0"/>
              <a:t>Современные технологии социально- культурной деятельности: учебное пособие / под ред. Е.И. Григорьевой.- Тамбов, 2002.- 504с.</a:t>
            </a:r>
          </a:p>
          <a:p>
            <a:r>
              <a:rPr lang="ru-RU" dirty="0" smtClean="0"/>
              <a:t> Ярошенко Н.Н. Социально-культурная деятельность: парадигмы, методология, теория / Н.Н. Ярошенко; </a:t>
            </a:r>
            <a:r>
              <a:rPr lang="ru-RU" dirty="0" err="1" smtClean="0"/>
              <a:t>Моск</a:t>
            </a:r>
            <a:r>
              <a:rPr lang="ru-RU" dirty="0" smtClean="0"/>
              <a:t>. гос. ун-т культуры и искусств. - М., 2000.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98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Отрасль культуры и туризма являются такой же отраслью как любая другая, существующая в России. Культура и часть сферы туризма являются бюджетной, затратной отраслью для России. Однако учреждения культуры и организации туризма участвуют в социально-экономической сфере и как доходные отрасли для государства, что в большей степени характерно для развитых зарубежных стран.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Социально-культурная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СКД можно отнести к духовной сфере развития государства и (или) общества. Вместе  с тем она носит всепроникающий характер, но наиболее полно она проявляет себя в СФЕРАХ</a:t>
            </a: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образование и имидж  общества;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художественная культура и искусство;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физкультура и спорт;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досуг и культурно-досуговое творчество;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социально-культурная анимация;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социально-культурная реабилитация;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информатизация и формирование информационной культуры;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межкультурное сотрудничество (коммуникация и диалог культур)</a:t>
            </a:r>
            <a:endParaRPr lang="ru-RU" sz="2400" dirty="0">
              <a:ea typeface="Calibri"/>
              <a:cs typeface="Times New Roman"/>
            </a:endParaRPr>
          </a:p>
          <a:p>
            <a:endParaRPr lang="ru-RU" b="1" u="sng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 СКД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Технология СКД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-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отрасль профессионального знания о способах организации СКД с различными группами населения; 2) совокупность правил и приемов, воздействующих на сознание, поведение людей в сфере свободного времени.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Технология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– совокупность методов, знаний, умений, навыков и алгоритм решения каких-либо проблем.</a:t>
            </a:r>
            <a:endParaRPr lang="ru-RU" sz="2400" dirty="0"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Средство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 инструмент, орудие для достижения целей.</a:t>
            </a:r>
            <a:endParaRPr lang="ru-RU" sz="2400" dirty="0">
              <a:ea typeface="Calibri"/>
              <a:cs typeface="Times New Roman"/>
            </a:endParaRP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Метод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 путь, способ достижения целей. </a:t>
            </a:r>
          </a:p>
          <a:p>
            <a:pPr marL="800100" indent="-4572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Форма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- внешняя и внутренняя структура содержания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9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latin typeface="Times New Roman"/>
                <a:ea typeface="Times New Roman"/>
                <a:cs typeface="Times New Roman"/>
              </a:rPr>
              <a:t>К ведущим средствам СКД в первую очередь относятся: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живое слово;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искусство, образ;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средства массовой информации;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средства наглядной агитации и пропаганды;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книги, муз. инструменты;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интернет;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907415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тех. средства: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звукозапис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звуковоспроизв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проекц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.  и иная аппаратура и т.д.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4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latin typeface="Times New Roman"/>
                <a:ea typeface="Times New Roman"/>
                <a:cs typeface="Times New Roman"/>
              </a:rPr>
              <a:t>Классификация средств СКД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Технические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светопроекционная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звукоусиливающая, звуковоспроизводящая, теле, видео, аудиоаппаратура.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Сенсорные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музыкальная аппаратура, музыкальные инструменты, подлинные предметы, реквизит, театральное оборудование, макеты и т.п.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Знаковые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печатная реклама, карты, схемы, печатное слово, графики, символика и т.д.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Динамические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живое слово, разговорное слово, музыка, мимика, диалог и т.п.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Модальные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- цвет, объем, пространство, тембр, композиция, и т.д.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8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latin typeface="Times New Roman"/>
                <a:ea typeface="Times New Roman"/>
                <a:cs typeface="Times New Roman"/>
              </a:rPr>
              <a:t>Метод СКД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- прием, способ воздействия на участников СКД в условиях свободного времени с целью формирования общественно ценных качеств личности.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1009</Words>
  <Application>Microsoft Office PowerPoint</Application>
  <PresentationFormat>Экран 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Helvetica Neue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Социально-культурная деятельность</vt:lpstr>
      <vt:lpstr>ТЕХНОЛОГИЯ СКД</vt:lpstr>
      <vt:lpstr>Презентация PowerPoint</vt:lpstr>
      <vt:lpstr>К ведущим средствам СКД в первую очередь относятся: </vt:lpstr>
      <vt:lpstr>Классификация средств СКД </vt:lpstr>
      <vt:lpstr>Метод СКД</vt:lpstr>
      <vt:lpstr>Классификация методов</vt:lpstr>
      <vt:lpstr>Методы скд</vt:lpstr>
      <vt:lpstr>Презентация PowerPoint</vt:lpstr>
      <vt:lpstr>классификация форм </vt:lpstr>
      <vt:lpstr>технология</vt:lpstr>
      <vt:lpstr>Классификация технологий</vt:lpstr>
      <vt:lpstr>Презентация PowerPoint</vt:lpstr>
      <vt:lpstr>Функциональные технологии </vt:lpstr>
      <vt:lpstr>дифференцированные технологии </vt:lpstr>
      <vt:lpstr>Литература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Пользователь</cp:lastModifiedBy>
  <cp:revision>36</cp:revision>
  <dcterms:created xsi:type="dcterms:W3CDTF">2016-02-22T06:16:40Z</dcterms:created>
  <dcterms:modified xsi:type="dcterms:W3CDTF">2019-06-13T05:11:22Z</dcterms:modified>
</cp:coreProperties>
</file>