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8"/>
  </p:notesMasterIdLst>
  <p:sldIdLst>
    <p:sldId id="283" r:id="rId2"/>
    <p:sldId id="309" r:id="rId3"/>
    <p:sldId id="311" r:id="rId4"/>
    <p:sldId id="334" r:id="rId5"/>
    <p:sldId id="319" r:id="rId6"/>
    <p:sldId id="320" r:id="rId7"/>
    <p:sldId id="321" r:id="rId8"/>
    <p:sldId id="336" r:id="rId9"/>
    <p:sldId id="335" r:id="rId10"/>
    <p:sldId id="338" r:id="rId11"/>
    <p:sldId id="339" r:id="rId12"/>
    <p:sldId id="340" r:id="rId13"/>
    <p:sldId id="341" r:id="rId14"/>
    <p:sldId id="342" r:id="rId15"/>
    <p:sldId id="343" r:id="rId16"/>
    <p:sldId id="314" r:id="rId17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B23"/>
    <a:srgbClr val="007A37"/>
    <a:srgbClr val="C8EECC"/>
    <a:srgbClr val="6BD375"/>
    <a:srgbClr val="57CD62"/>
    <a:srgbClr val="3BC548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498" autoAdjust="0"/>
    <p:restoredTop sz="91423"/>
  </p:normalViewPr>
  <p:slideViewPr>
    <p:cSldViewPr>
      <p:cViewPr>
        <p:scale>
          <a:sx n="114" d="100"/>
          <a:sy n="114" d="100"/>
        </p:scale>
        <p:origin x="-155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53A3FF-4450-4BD2-8BB8-6116C9D28A6D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24500-8366-4AC4-A014-13AB24EAF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579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24500-8366-4AC4-A014-13AB24EAF5B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693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34" y="-115850"/>
            <a:ext cx="9144793" cy="666350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2400" b="1" dirty="0"/>
          </a:p>
          <a:p>
            <a:pPr marL="0" indent="0" algn="ctr">
              <a:buNone/>
            </a:pPr>
            <a:endParaRPr lang="ru-RU" sz="2000" b="1" dirty="0">
              <a:solidFill>
                <a:srgbClr val="007A3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2400" b="1" dirty="0">
                <a:solidFill>
                  <a:srgbClr val="007A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Мастер-класс на тему:</a:t>
            </a:r>
          </a:p>
          <a:p>
            <a:pPr marL="0" indent="0" algn="ctr">
              <a:buNone/>
            </a:pPr>
            <a:endParaRPr lang="ru-RU" sz="2400" b="1" dirty="0">
              <a:solidFill>
                <a:srgbClr val="007A3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2400" b="1" dirty="0">
                <a:solidFill>
                  <a:srgbClr val="007A37"/>
                </a:solidFill>
                <a:latin typeface="Algerian" panose="020F0502020204030204" pitchFamily="34" charset="0"/>
                <a:cs typeface="Algerian" panose="020F0502020204030204" pitchFamily="34" charset="0"/>
              </a:rPr>
              <a:t>«</a:t>
            </a:r>
            <a:r>
              <a:rPr lang="ru-RU" sz="2400" b="1" cap="small" dirty="0">
                <a:solidFill>
                  <a:srgbClr val="007A37"/>
                </a:solidFill>
                <a:latin typeface="Algerian" panose="020F0502020204030204" pitchFamily="34" charset="0"/>
                <a:cs typeface="Algerian" panose="020F0502020204030204" pitchFamily="34" charset="0"/>
              </a:rPr>
              <a:t>Положение и устав любительского коллектива»</a:t>
            </a:r>
            <a:endParaRPr lang="ru-RU" sz="2400" b="1" dirty="0">
              <a:solidFill>
                <a:srgbClr val="007A37"/>
              </a:solidFill>
              <a:latin typeface="Algerian" panose="020F0502020204030204" pitchFamily="34" charset="0"/>
              <a:cs typeface="Algerian" panose="020F0502020204030204" pitchFamily="34" charset="0"/>
            </a:endParaRPr>
          </a:p>
          <a:p>
            <a:pPr marL="0" indent="0" algn="ctr">
              <a:buNone/>
            </a:pPr>
            <a:endParaRPr lang="ru-RU" sz="1600" dirty="0">
              <a:solidFill>
                <a:srgbClr val="007A3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63888" y="4303809"/>
            <a:ext cx="216024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марта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 года</a:t>
            </a:r>
          </a:p>
          <a:p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49"/>
          <a:stretch/>
        </p:blipFill>
        <p:spPr>
          <a:xfrm>
            <a:off x="-14475" y="6237312"/>
            <a:ext cx="9144001" cy="62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212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26" y="7458"/>
            <a:ext cx="9149863" cy="66672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49"/>
          <a:stretch/>
        </p:blipFill>
        <p:spPr>
          <a:xfrm>
            <a:off x="-7634" y="6234764"/>
            <a:ext cx="9144001" cy="620688"/>
          </a:xfrm>
          <a:prstGeom prst="rect">
            <a:avLst/>
          </a:prstGeom>
        </p:spPr>
      </p:pic>
      <p:sp>
        <p:nvSpPr>
          <p:cNvPr id="7" name="Объект 6">
            <a:extLst>
              <a:ext uri="{FF2B5EF4-FFF2-40B4-BE49-F238E27FC236}">
                <a16:creationId xmlns="" xmlns:a16="http://schemas.microsoft.com/office/drawing/2014/main" id="{EF15872D-1530-524C-B339-E09E7881F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386B23"/>
                </a:solidFill>
              </a:rPr>
              <a:t>Содержание устава 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rgbClr val="386B23"/>
                </a:solidFill>
              </a:rPr>
              <a:t>(на примере Устава фольклорного ансамбля «Оберег»)</a:t>
            </a:r>
          </a:p>
          <a:p>
            <a:pPr marL="457200" indent="-457200" algn="ctr">
              <a:buAutoNum type="arabicPeriod"/>
            </a:pPr>
            <a:r>
              <a:rPr lang="ru-RU" sz="2000" dirty="0">
                <a:solidFill>
                  <a:srgbClr val="FF0000"/>
                </a:solidFill>
              </a:rPr>
              <a:t>Общие положения:</a:t>
            </a:r>
          </a:p>
          <a:p>
            <a:pPr marL="0" indent="0" algn="ctr">
              <a:buNone/>
            </a:pPr>
            <a:r>
              <a:rPr lang="ru-RU" sz="2000" dirty="0"/>
              <a:t>Форма (орган общественной самодеятельности), название коллектива (полное и сокращенное), место нахождения, отсутствие статуса юридического лица, срок создания (без ограничения)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rgbClr val="FF0000"/>
                </a:solidFill>
              </a:rPr>
              <a:t>2. Цели, задачи и виды деятельности</a:t>
            </a:r>
          </a:p>
          <a:p>
            <a:pPr marL="0" indent="0" algn="ctr">
              <a:buNone/>
            </a:pPr>
            <a:r>
              <a:rPr lang="ru-RU" sz="2000" u="sng" dirty="0"/>
              <a:t>Цели:</a:t>
            </a:r>
            <a:r>
              <a:rPr lang="ru-RU" sz="2000" dirty="0"/>
              <a:t> Объединение творческих людей,  изучение и создание культурных ценностей, повышение уровня культуры</a:t>
            </a:r>
          </a:p>
          <a:p>
            <a:pPr marL="0" indent="0" algn="ctr">
              <a:buNone/>
            </a:pPr>
            <a:r>
              <a:rPr lang="ru-RU" sz="2000" u="sng" dirty="0"/>
              <a:t>Задачи: </a:t>
            </a:r>
            <a:r>
              <a:rPr lang="ru-RU" sz="2000" dirty="0"/>
              <a:t>содействие творческим замыслам, организация досуга, изучение нематериального наследия, взаимодействие с органами и организациями</a:t>
            </a:r>
          </a:p>
          <a:p>
            <a:pPr marL="0" indent="0" algn="ctr">
              <a:buNone/>
            </a:pPr>
            <a:r>
              <a:rPr lang="ru-RU" sz="2000" u="sng" dirty="0"/>
              <a:t>Виды деятельности: </a:t>
            </a:r>
            <a:r>
              <a:rPr lang="ru-RU" sz="2000" dirty="0"/>
              <a:t>культурная, концертная, творческая, методическая, информационная, развлекательно-игровая (досуговая)</a:t>
            </a:r>
          </a:p>
          <a:p>
            <a:pPr marL="457200" indent="-457200" algn="ctr">
              <a:buAutoNum type="arabicPeriod"/>
            </a:pPr>
            <a:endParaRPr lang="ru-RU" sz="2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2000" dirty="0">
              <a:solidFill>
                <a:srgbClr val="386B23"/>
              </a:solidFill>
            </a:endParaRPr>
          </a:p>
          <a:p>
            <a:pPr algn="ctr"/>
            <a:endParaRPr lang="ru-RU" sz="2000" dirty="0">
              <a:solidFill>
                <a:srgbClr val="386B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209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26" y="7458"/>
            <a:ext cx="9149863" cy="66672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49"/>
          <a:stretch/>
        </p:blipFill>
        <p:spPr>
          <a:xfrm>
            <a:off x="-7634" y="6234764"/>
            <a:ext cx="9144001" cy="620688"/>
          </a:xfrm>
          <a:prstGeom prst="rect">
            <a:avLst/>
          </a:prstGeom>
        </p:spPr>
      </p:pic>
      <p:sp>
        <p:nvSpPr>
          <p:cNvPr id="7" name="Объект 6">
            <a:extLst>
              <a:ext uri="{FF2B5EF4-FFF2-40B4-BE49-F238E27FC236}">
                <a16:creationId xmlns="" xmlns:a16="http://schemas.microsoft.com/office/drawing/2014/main" id="{EF15872D-1530-524C-B339-E09E7881F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386B23"/>
                </a:solidFill>
              </a:rPr>
              <a:t>Содержание устава 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rgbClr val="386B23"/>
                </a:solidFill>
              </a:rPr>
              <a:t>(на примере Устава фольклорного ансамбля «Оберег»)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rgbClr val="FF0000"/>
                </a:solidFill>
              </a:rPr>
              <a:t>3. Участники Коллектива:</a:t>
            </a:r>
          </a:p>
          <a:p>
            <a:pPr marL="0" indent="0" algn="just">
              <a:buNone/>
            </a:pPr>
            <a:r>
              <a:rPr lang="ru-RU" sz="2000" dirty="0"/>
              <a:t>«</a:t>
            </a:r>
            <a:r>
              <a:rPr lang="ru-RU" sz="1700" dirty="0"/>
              <a:t>Участником Ансамбля может стать любое лицо, признающее устав Ансамбля, прошедшее предварительное прослушивание, организованное Председателем Ансамбля». </a:t>
            </a:r>
          </a:p>
          <a:p>
            <a:pPr marL="0" indent="0" algn="just">
              <a:buNone/>
            </a:pPr>
            <a:r>
              <a:rPr lang="ru-RU" sz="1700" u="sng" dirty="0"/>
              <a:t>Права : </a:t>
            </a:r>
            <a:r>
              <a:rPr lang="ru-RU" sz="1700" dirty="0"/>
              <a:t> вносить предложения в органы управления Коллектива, участвовать в управлении Коллективом,  получать поддержку творческой деятельности, участвовать в мероприятиях Коллектива, покинуть коллектив,</a:t>
            </a:r>
          </a:p>
          <a:p>
            <a:pPr marL="0" indent="0" algn="just">
              <a:buNone/>
            </a:pPr>
            <a:r>
              <a:rPr lang="ru-RU" sz="1700" u="sng" dirty="0"/>
              <a:t>Обязанности: </a:t>
            </a:r>
            <a:r>
              <a:rPr lang="ru-RU" sz="1700" dirty="0"/>
              <a:t> принимать участие в общем собрании, активно участвовать в работе Коллектива, выполнять решения руководящих органов, соблюдать устав Коллектива, воздержаться от действий, наносящих ущерб репутации Коллектива.</a:t>
            </a:r>
            <a:endParaRPr lang="ru-RU" sz="1700" u="sng" dirty="0"/>
          </a:p>
          <a:p>
            <a:pPr marL="0" indent="0" algn="ctr">
              <a:buNone/>
            </a:pPr>
            <a:r>
              <a:rPr lang="ru-RU" sz="2000" dirty="0">
                <a:solidFill>
                  <a:srgbClr val="FF0000"/>
                </a:solidFill>
              </a:rPr>
              <a:t>4. Управление Коллективом</a:t>
            </a:r>
          </a:p>
          <a:p>
            <a:pPr marL="0" indent="0" algn="ctr">
              <a:buNone/>
            </a:pPr>
            <a:r>
              <a:rPr lang="ru-RU" sz="2000" u="sng" dirty="0"/>
              <a:t>Высший орган управления:</a:t>
            </a:r>
            <a:r>
              <a:rPr lang="ru-RU" sz="2000" dirty="0"/>
              <a:t> Общее собрание участников.</a:t>
            </a:r>
          </a:p>
          <a:p>
            <a:pPr marL="0" indent="0" algn="ctr">
              <a:buNone/>
            </a:pPr>
            <a:r>
              <a:rPr lang="ru-RU" sz="2000" dirty="0"/>
              <a:t> как часто собирается, кворум, компетенция:</a:t>
            </a:r>
          </a:p>
          <a:p>
            <a:pPr marL="0" indent="0" algn="ctr">
              <a:buNone/>
            </a:pPr>
            <a:r>
              <a:rPr lang="ru-RU" sz="2000" dirty="0"/>
              <a:t>Обсуждение репертуара, творческих планов, расписания, избрание Председателя, утверждение Устава.</a:t>
            </a:r>
          </a:p>
          <a:p>
            <a:pPr marL="0" indent="0" algn="ctr">
              <a:buNone/>
            </a:pPr>
            <a:r>
              <a:rPr lang="ru-RU" sz="2000" u="sng" dirty="0"/>
              <a:t>Председатель: </a:t>
            </a:r>
            <a:r>
              <a:rPr lang="ru-RU" sz="2000" dirty="0"/>
              <a:t>срок и порядок избрания, компетенция (организационные и воспитательные функции), </a:t>
            </a:r>
          </a:p>
          <a:p>
            <a:pPr marL="0" indent="0" algn="ctr">
              <a:buNone/>
            </a:pPr>
            <a:r>
              <a:rPr lang="ru-RU" sz="2000" u="sng" dirty="0"/>
              <a:t>Ревизионная Комиссия: </a:t>
            </a:r>
            <a:r>
              <a:rPr lang="ru-RU" sz="2000" dirty="0"/>
              <a:t>срок и порядок избрания, компетенция (рассмотрение жалоб, контроль за имуществом)</a:t>
            </a:r>
            <a:endParaRPr lang="ru-RU" sz="2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2000" dirty="0">
              <a:solidFill>
                <a:srgbClr val="386B23"/>
              </a:solidFill>
            </a:endParaRPr>
          </a:p>
          <a:p>
            <a:pPr algn="ctr"/>
            <a:endParaRPr lang="ru-RU" sz="2000" dirty="0">
              <a:solidFill>
                <a:srgbClr val="386B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23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26" y="7458"/>
            <a:ext cx="9149863" cy="66672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49"/>
          <a:stretch/>
        </p:blipFill>
        <p:spPr>
          <a:xfrm>
            <a:off x="-7634" y="6234764"/>
            <a:ext cx="9144001" cy="620688"/>
          </a:xfrm>
          <a:prstGeom prst="rect">
            <a:avLst/>
          </a:prstGeom>
        </p:spPr>
      </p:pic>
      <p:sp>
        <p:nvSpPr>
          <p:cNvPr id="7" name="Объект 6">
            <a:extLst>
              <a:ext uri="{FF2B5EF4-FFF2-40B4-BE49-F238E27FC236}">
                <a16:creationId xmlns="" xmlns:a16="http://schemas.microsoft.com/office/drawing/2014/main" id="{EF15872D-1530-524C-B339-E09E7881F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386B23"/>
                </a:solidFill>
              </a:rPr>
              <a:t>Содержание устава 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rgbClr val="386B23"/>
                </a:solidFill>
              </a:rPr>
              <a:t>(на примере Устава фольклорного ансамбля «Оберег»)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rgbClr val="FF0000"/>
                </a:solidFill>
              </a:rPr>
              <a:t>5. Имущество Коллектива:</a:t>
            </a:r>
          </a:p>
          <a:p>
            <a:pPr marL="0" indent="0" algn="just">
              <a:buNone/>
            </a:pPr>
            <a:r>
              <a:rPr lang="ru-RU" sz="2000" dirty="0"/>
              <a:t>Недвижимого имущества Коллективы не имеют, учет движимого имущества может быть возложен на Председателя или ревизионную комиссию</a:t>
            </a:r>
            <a:r>
              <a:rPr lang="ru-RU" sz="1700" dirty="0"/>
              <a:t>.</a:t>
            </a:r>
            <a:endParaRPr lang="ru-RU" sz="1700" u="sng" dirty="0"/>
          </a:p>
          <a:p>
            <a:pPr marL="0" indent="0" algn="ctr"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2000" dirty="0">
                <a:solidFill>
                  <a:srgbClr val="FF0000"/>
                </a:solidFill>
              </a:rPr>
              <a:t>6. Отчетность Коллектива</a:t>
            </a:r>
          </a:p>
          <a:p>
            <a:pPr marL="0" indent="0" algn="ctr">
              <a:buNone/>
            </a:pPr>
            <a:r>
              <a:rPr lang="ru-RU" sz="2000" dirty="0"/>
              <a:t>Бухгалтерская отчетность не ведется. Статистическая предоставляется в соответствии с законодательством.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rgbClr val="FF0000"/>
                </a:solidFill>
              </a:rPr>
              <a:t>7. Филиалы и представительства: </a:t>
            </a:r>
            <a:r>
              <a:rPr lang="ru-RU" sz="2000" dirty="0"/>
              <a:t>не имеются</a:t>
            </a:r>
          </a:p>
          <a:p>
            <a:pPr marL="0" indent="0" algn="ctr"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2000" dirty="0">
                <a:solidFill>
                  <a:srgbClr val="FF0000"/>
                </a:solidFill>
              </a:rPr>
              <a:t>8.  Внесение изменений в Устав</a:t>
            </a:r>
          </a:p>
          <a:p>
            <a:pPr marL="0" indent="0" algn="ctr">
              <a:buNone/>
            </a:pPr>
            <a:r>
              <a:rPr lang="ru-RU" sz="2000" dirty="0"/>
              <a:t>Компетенция Общего собрания, случаи обязательного внесения изменений в Устав</a:t>
            </a:r>
          </a:p>
          <a:p>
            <a:pPr marL="0" indent="0" algn="ctr"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2000" dirty="0">
                <a:solidFill>
                  <a:srgbClr val="FF0000"/>
                </a:solidFill>
              </a:rPr>
              <a:t>9. Ликвидация</a:t>
            </a:r>
          </a:p>
          <a:p>
            <a:pPr marL="0" indent="0" algn="ctr">
              <a:buNone/>
            </a:pPr>
            <a:r>
              <a:rPr lang="ru-RU" sz="2000" dirty="0"/>
              <a:t>По решению Общего собрания или суда. </a:t>
            </a:r>
          </a:p>
          <a:p>
            <a:pPr marL="0" indent="0" algn="ctr">
              <a:buNone/>
            </a:pPr>
            <a:r>
              <a:rPr lang="ru-RU" sz="2000" dirty="0"/>
              <a:t>Кому передается документация.</a:t>
            </a:r>
          </a:p>
          <a:p>
            <a:pPr marL="0" indent="0" algn="ctr"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2000" dirty="0">
              <a:solidFill>
                <a:srgbClr val="386B23"/>
              </a:solidFill>
            </a:endParaRPr>
          </a:p>
          <a:p>
            <a:pPr algn="ctr"/>
            <a:endParaRPr lang="ru-RU" sz="2000" dirty="0">
              <a:solidFill>
                <a:srgbClr val="386B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210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26" y="7458"/>
            <a:ext cx="9149863" cy="66672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49"/>
          <a:stretch/>
        </p:blipFill>
        <p:spPr>
          <a:xfrm>
            <a:off x="-7634" y="6234764"/>
            <a:ext cx="9144001" cy="620688"/>
          </a:xfrm>
          <a:prstGeom prst="rect">
            <a:avLst/>
          </a:prstGeom>
        </p:spPr>
      </p:pic>
      <p:sp>
        <p:nvSpPr>
          <p:cNvPr id="7" name="Объект 6">
            <a:extLst>
              <a:ext uri="{FF2B5EF4-FFF2-40B4-BE49-F238E27FC236}">
                <a16:creationId xmlns="" xmlns:a16="http://schemas.microsoft.com/office/drawing/2014/main" id="{EF15872D-1530-524C-B339-E09E7881F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386B23"/>
                </a:solidFill>
              </a:rPr>
              <a:t>Содержание Положения 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rgbClr val="FF0000"/>
                </a:solidFill>
              </a:rPr>
              <a:t>1. Общие Положения:</a:t>
            </a:r>
          </a:p>
          <a:p>
            <a:pPr marL="0" indent="0" algn="just">
              <a:buNone/>
            </a:pPr>
            <a:r>
              <a:rPr lang="ru-RU" sz="2000" dirty="0"/>
              <a:t>Название Коллектива, определение Коллектива, регалии Коллектива, платность/бесплатность для участников, возрастные ограничения, порядок приема, перечень обязательных для исполнения актов</a:t>
            </a:r>
            <a:r>
              <a:rPr lang="ru-RU" sz="1700" dirty="0"/>
              <a:t>.</a:t>
            </a:r>
            <a:endParaRPr lang="ru-RU" sz="1700" u="sng" dirty="0"/>
          </a:p>
          <a:p>
            <a:pPr marL="0" indent="0" algn="ctr"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2000" dirty="0">
                <a:solidFill>
                  <a:srgbClr val="FF0000"/>
                </a:solidFill>
              </a:rPr>
              <a:t>2. Основные направления деятельности Коллектива</a:t>
            </a:r>
          </a:p>
          <a:p>
            <a:pPr marL="0" indent="0" algn="ctr">
              <a:buNone/>
            </a:pPr>
            <a:r>
              <a:rPr lang="ru-RU" sz="2000" dirty="0"/>
              <a:t>Приобщение к народному творчеству и популяризация народной культуры</a:t>
            </a:r>
          </a:p>
          <a:p>
            <a:pPr marL="0" indent="0" algn="ctr">
              <a:buNone/>
            </a:pPr>
            <a:r>
              <a:rPr lang="ru-RU" sz="2000" dirty="0"/>
              <a:t>Организация досуга</a:t>
            </a:r>
          </a:p>
          <a:p>
            <a:pPr marL="0" indent="0" algn="ctr">
              <a:buNone/>
            </a:pPr>
            <a:r>
              <a:rPr lang="ru-RU" sz="2000" dirty="0"/>
              <a:t>Проведение мероприятий</a:t>
            </a:r>
          </a:p>
          <a:p>
            <a:pPr marL="0" indent="0" algn="ctr">
              <a:buNone/>
            </a:pPr>
            <a:r>
              <a:rPr lang="ru-RU" sz="2000" dirty="0"/>
              <a:t>Методическая помощь</a:t>
            </a:r>
          </a:p>
          <a:p>
            <a:pPr marL="0" indent="0" algn="ctr">
              <a:buNone/>
            </a:pPr>
            <a:r>
              <a:rPr lang="ru-RU" sz="2000" dirty="0"/>
              <a:t>Характеристика репертуара</a:t>
            </a:r>
          </a:p>
          <a:p>
            <a:pPr marL="0" indent="0" algn="ctr">
              <a:buNone/>
            </a:pPr>
            <a:endParaRPr lang="ru-RU" sz="2000" dirty="0"/>
          </a:p>
          <a:p>
            <a:pPr marL="0" indent="0" algn="ctr">
              <a:buNone/>
            </a:pPr>
            <a:r>
              <a:rPr lang="ru-RU" sz="2000" dirty="0">
                <a:solidFill>
                  <a:srgbClr val="FF0000"/>
                </a:solidFill>
              </a:rPr>
              <a:t>3. Организация деятельности Коллектива </a:t>
            </a:r>
            <a:endParaRPr lang="ru-RU" sz="2000" dirty="0"/>
          </a:p>
          <a:p>
            <a:pPr marL="0" indent="0" algn="ctr">
              <a:buNone/>
            </a:pPr>
            <a:r>
              <a:rPr lang="ru-RU" sz="2000" dirty="0"/>
              <a:t>Обязательства КДУ</a:t>
            </a:r>
          </a:p>
          <a:p>
            <a:pPr marL="0" indent="0" algn="ctr">
              <a:buNone/>
            </a:pPr>
            <a:r>
              <a:rPr lang="ru-RU" sz="2000" dirty="0"/>
              <a:t>Порядок финансирования </a:t>
            </a:r>
          </a:p>
          <a:p>
            <a:pPr marL="0" indent="0" algn="ctr">
              <a:buNone/>
            </a:pPr>
            <a:r>
              <a:rPr lang="ru-RU" sz="2000" dirty="0"/>
              <a:t>Право на самостоятельную творческую деятельность</a:t>
            </a:r>
          </a:p>
          <a:p>
            <a:pPr marL="0" indent="0" algn="ctr">
              <a:buNone/>
            </a:pPr>
            <a:r>
              <a:rPr lang="ru-RU" sz="2000" dirty="0"/>
              <a:t>Продолжительность и периодичность занятий</a:t>
            </a:r>
            <a:endParaRPr lang="ru-RU" sz="2000" dirty="0">
              <a:solidFill>
                <a:srgbClr val="386B23"/>
              </a:solidFill>
            </a:endParaRPr>
          </a:p>
          <a:p>
            <a:pPr algn="ctr"/>
            <a:endParaRPr lang="ru-RU" sz="2000" dirty="0">
              <a:solidFill>
                <a:srgbClr val="386B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83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26" y="7458"/>
            <a:ext cx="9149863" cy="66672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49"/>
          <a:stretch/>
        </p:blipFill>
        <p:spPr>
          <a:xfrm>
            <a:off x="-7634" y="6234764"/>
            <a:ext cx="9144001" cy="620688"/>
          </a:xfrm>
          <a:prstGeom prst="rect">
            <a:avLst/>
          </a:prstGeom>
        </p:spPr>
      </p:pic>
      <p:sp>
        <p:nvSpPr>
          <p:cNvPr id="7" name="Объект 6">
            <a:extLst>
              <a:ext uri="{FF2B5EF4-FFF2-40B4-BE49-F238E27FC236}">
                <a16:creationId xmlns="" xmlns:a16="http://schemas.microsoft.com/office/drawing/2014/main" id="{EF15872D-1530-524C-B339-E09E7881F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386B23"/>
                </a:solidFill>
              </a:rPr>
              <a:t>Содержание Положения 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rgbClr val="FF0000"/>
                </a:solidFill>
              </a:rPr>
              <a:t>4. Описание обучающей и творческой, организационной деятельности Коллектива</a:t>
            </a:r>
          </a:p>
          <a:p>
            <a:pPr marL="0" indent="0" algn="ctr">
              <a:buNone/>
            </a:pPr>
            <a:r>
              <a:rPr lang="ru-RU" sz="2000" dirty="0"/>
              <a:t>Описание основных направлений работы Коллектива</a:t>
            </a:r>
          </a:p>
          <a:p>
            <a:pPr marL="0" indent="0" algn="ctr"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2000" dirty="0">
                <a:solidFill>
                  <a:srgbClr val="FF0000"/>
                </a:solidFill>
              </a:rPr>
              <a:t>5. Нормативы деятельности Коллектива</a:t>
            </a:r>
          </a:p>
          <a:p>
            <a:pPr marL="0" indent="0" algn="ctr">
              <a:buNone/>
            </a:pPr>
            <a:r>
              <a:rPr lang="ru-RU" sz="2000" dirty="0"/>
              <a:t>Продолжительность концертной программы, ее </a:t>
            </a:r>
            <a:r>
              <a:rPr lang="ru-RU" sz="2000" dirty="0" err="1"/>
              <a:t>обновляемость</a:t>
            </a:r>
            <a:r>
              <a:rPr lang="ru-RU" sz="2000" dirty="0"/>
              <a:t> репертуара</a:t>
            </a:r>
          </a:p>
          <a:p>
            <a:pPr marL="0" indent="0" algn="ctr">
              <a:buNone/>
            </a:pPr>
            <a:endParaRPr lang="ru-RU" sz="2000" dirty="0"/>
          </a:p>
          <a:p>
            <a:pPr marL="0" indent="0" algn="ctr">
              <a:buNone/>
            </a:pPr>
            <a:r>
              <a:rPr lang="ru-RU" sz="2000" dirty="0">
                <a:solidFill>
                  <a:srgbClr val="FF0000"/>
                </a:solidFill>
              </a:rPr>
              <a:t>6. Руководство Коллективом (с разграничением компетенции)</a:t>
            </a:r>
            <a:endParaRPr lang="ru-RU" sz="2000" dirty="0"/>
          </a:p>
          <a:p>
            <a:pPr marL="0" indent="0" algn="ctr">
              <a:buNone/>
            </a:pPr>
            <a:r>
              <a:rPr lang="ru-RU" sz="2000" dirty="0"/>
              <a:t>Директор КДУ</a:t>
            </a:r>
          </a:p>
          <a:p>
            <a:pPr marL="0" indent="0" algn="ctr">
              <a:buNone/>
            </a:pPr>
            <a:r>
              <a:rPr lang="ru-RU" sz="2000" dirty="0"/>
              <a:t>Заведующий отделом </a:t>
            </a:r>
            <a:r>
              <a:rPr lang="ru-RU" sz="2000" dirty="0">
                <a:solidFill>
                  <a:srgbClr val="386B23"/>
                </a:solidFill>
              </a:rPr>
              <a:t>(</a:t>
            </a:r>
            <a:r>
              <a:rPr lang="ru-RU" sz="2000" dirty="0">
                <a:solidFill>
                  <a:srgbClr val="FF0000"/>
                </a:solidFill>
              </a:rPr>
              <a:t>факультативно)</a:t>
            </a:r>
          </a:p>
          <a:p>
            <a:pPr marL="0" indent="0" algn="ctr">
              <a:buNone/>
            </a:pPr>
            <a:r>
              <a:rPr lang="ru-RU" sz="2000" dirty="0"/>
              <a:t>Руководитель Коллектива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rgbClr val="386B23"/>
                </a:solidFill>
              </a:rPr>
              <a:t>Закрепляем права на исполнения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rgbClr val="386B23"/>
                </a:solidFill>
              </a:rPr>
              <a:t>Закрепляем обработку персональных данных</a:t>
            </a:r>
          </a:p>
          <a:p>
            <a:pPr algn="ctr"/>
            <a:endParaRPr lang="ru-RU" sz="2000" dirty="0">
              <a:solidFill>
                <a:srgbClr val="386B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300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624"/>
            <a:ext cx="9149863" cy="66672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49"/>
          <a:stretch/>
        </p:blipFill>
        <p:spPr>
          <a:xfrm>
            <a:off x="-7634" y="6234764"/>
            <a:ext cx="9144001" cy="620688"/>
          </a:xfrm>
          <a:prstGeom prst="rect">
            <a:avLst/>
          </a:prstGeom>
        </p:spPr>
      </p:pic>
      <p:sp>
        <p:nvSpPr>
          <p:cNvPr id="7" name="Объект 6">
            <a:extLst>
              <a:ext uri="{FF2B5EF4-FFF2-40B4-BE49-F238E27FC236}">
                <a16:creationId xmlns="" xmlns:a16="http://schemas.microsoft.com/office/drawing/2014/main" id="{EF15872D-1530-524C-B339-E09E7881F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386B23"/>
                </a:solidFill>
              </a:rPr>
              <a:t>Содержание Положения </a:t>
            </a:r>
          </a:p>
          <a:p>
            <a:pPr marL="0" indent="0" algn="ctr">
              <a:buNone/>
            </a:pPr>
            <a:endParaRPr lang="ru-RU" sz="2800" b="1" dirty="0">
              <a:solidFill>
                <a:srgbClr val="386B23"/>
              </a:solidFill>
            </a:endParaRPr>
          </a:p>
          <a:p>
            <a:pPr marL="0" indent="0" algn="ctr">
              <a:buNone/>
            </a:pPr>
            <a:r>
              <a:rPr lang="ru-RU" sz="2000" dirty="0">
                <a:solidFill>
                  <a:srgbClr val="FF0000"/>
                </a:solidFill>
              </a:rPr>
              <a:t>7. Описываем требования к Руководителю Коллектива</a:t>
            </a:r>
          </a:p>
          <a:p>
            <a:pPr marL="0" indent="0" algn="ctr">
              <a:buNone/>
            </a:pPr>
            <a:r>
              <a:rPr lang="ru-RU" sz="2000" dirty="0"/>
              <a:t>Из каких направлений работы складывается рабочее время, по каким критериям оценивается эффективность</a:t>
            </a:r>
          </a:p>
          <a:p>
            <a:pPr marL="0" indent="0" algn="ctr">
              <a:buNone/>
            </a:pPr>
            <a:endParaRPr lang="ru-RU" sz="2000" dirty="0"/>
          </a:p>
          <a:p>
            <a:pPr marL="0" indent="0" algn="ctr">
              <a:buNone/>
            </a:pPr>
            <a:r>
              <a:rPr lang="ru-RU" sz="2000" dirty="0">
                <a:solidFill>
                  <a:srgbClr val="FF0000"/>
                </a:solidFill>
              </a:rPr>
              <a:t>8. Заключительные положения</a:t>
            </a:r>
          </a:p>
          <a:p>
            <a:pPr marL="0" indent="0" algn="ctr">
              <a:buNone/>
            </a:pPr>
            <a:r>
              <a:rPr lang="ru-RU" sz="2000" dirty="0"/>
              <a:t>Как вносятся в Положение изменения</a:t>
            </a:r>
          </a:p>
          <a:p>
            <a:pPr marL="0" indent="0" algn="ctr">
              <a:buNone/>
            </a:pPr>
            <a:r>
              <a:rPr lang="ru-RU" sz="2000" dirty="0"/>
              <a:t>Утверждаем формы заявлений (на прием в Коллектив и согласие родителей для детей от 14 до 18 лет на участие в деятельности коллектива)</a:t>
            </a:r>
          </a:p>
          <a:p>
            <a:pPr marL="0" indent="0" algn="ctr">
              <a:buNone/>
            </a:pPr>
            <a:endParaRPr lang="ru-RU" sz="2000" dirty="0"/>
          </a:p>
          <a:p>
            <a:pPr algn="ctr"/>
            <a:endParaRPr lang="ru-RU" sz="2000" dirty="0">
              <a:solidFill>
                <a:srgbClr val="386B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4445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34" y="-115850"/>
            <a:ext cx="9144793" cy="666350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2400" b="1" dirty="0"/>
          </a:p>
          <a:p>
            <a:pPr marL="0" indent="0" algn="ctr">
              <a:buNone/>
            </a:pPr>
            <a:endParaRPr lang="ru-RU" sz="1600" dirty="0">
              <a:solidFill>
                <a:srgbClr val="007A3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49"/>
          <a:stretch/>
        </p:blipFill>
        <p:spPr>
          <a:xfrm>
            <a:off x="-7634" y="6234764"/>
            <a:ext cx="9144001" cy="620688"/>
          </a:xfrm>
          <a:prstGeom prst="rect">
            <a:avLst/>
          </a:prstGeom>
        </p:spPr>
      </p:pic>
      <p:pic>
        <p:nvPicPr>
          <p:cNvPr id="7" name="Рисунок 6" descr="Цветок Плюмерии">
            <a:extLst>
              <a:ext uri="{FF2B5EF4-FFF2-40B4-BE49-F238E27FC236}">
                <a16:creationId xmlns="" xmlns:a16="http://schemas.microsoft.com/office/drawing/2014/main" id="{E920C7A0-BE3B-C748-9F77-F08E2EC1B0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744"/>
            <a:ext cx="9144000" cy="609451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15616" y="3356992"/>
            <a:ext cx="57606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Благодарим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930902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634" y="-115850"/>
            <a:ext cx="9144793" cy="666350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1600" dirty="0">
              <a:solidFill>
                <a:srgbClr val="007A3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sz="2000" b="1" cap="all" dirty="0">
              <a:solidFill>
                <a:srgbClr val="007A3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AutoNum type="arabicPeriod"/>
            </a:pPr>
            <a:r>
              <a:rPr lang="ru-RU" sz="1800" b="1" dirty="0">
                <a:solidFill>
                  <a:srgbClr val="007A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Понятие любительского коллектива</a:t>
            </a:r>
          </a:p>
          <a:p>
            <a:pPr>
              <a:buAutoNum type="arabicPeriod"/>
            </a:pPr>
            <a:r>
              <a:rPr lang="ru-RU" sz="1800" b="1" dirty="0">
                <a:solidFill>
                  <a:srgbClr val="007A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Правовые акты, регулирующие деятельность любительских коллективов</a:t>
            </a:r>
          </a:p>
          <a:p>
            <a:pPr>
              <a:buAutoNum type="arabicPeriod"/>
            </a:pPr>
            <a:r>
              <a:rPr lang="ru-RU" sz="1800" b="1" dirty="0">
                <a:solidFill>
                  <a:srgbClr val="007A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обязательных документов любительского коллектива</a:t>
            </a:r>
          </a:p>
          <a:p>
            <a:pPr>
              <a:buFont typeface="Arial" pitchFamily="34" charset="0"/>
              <a:buAutoNum type="arabicPeriod"/>
            </a:pPr>
            <a:r>
              <a:rPr lang="ru-RU" sz="1800" b="1" dirty="0">
                <a:solidFill>
                  <a:srgbClr val="007A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Устав любительского коллектива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AutoNum type="arabicPeriod"/>
            </a:pPr>
            <a:r>
              <a:rPr lang="ru-RU" sz="1800" b="1" dirty="0">
                <a:solidFill>
                  <a:srgbClr val="007A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Положение о любительском коллективе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49"/>
          <a:stretch/>
        </p:blipFill>
        <p:spPr>
          <a:xfrm>
            <a:off x="-7634" y="6234764"/>
            <a:ext cx="9144001" cy="62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78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26" y="7458"/>
            <a:ext cx="9144793" cy="666350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000" b="1" cap="all" dirty="0">
                <a:solidFill>
                  <a:srgbClr val="C00000"/>
                </a:solidFill>
              </a:rPr>
              <a:t>Понятие Любительского коллектива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400" b="1" cap="all" dirty="0">
                <a:solidFill>
                  <a:srgbClr val="386B23"/>
                </a:solidFill>
              </a:rPr>
              <a:t>Любительский коллектив – вид клубного формирования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400" b="1" cap="all" dirty="0">
                <a:solidFill>
                  <a:srgbClr val="386B23"/>
                </a:solidFill>
              </a:rPr>
              <a:t>Примерное Положение о клубном формировании КДУ утверждено решением коллегии Минкультуры России № 10 от  29 мая 2022 года «О некоторых мерах по стимулированию деятельности муниципальных учреждений культуры»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endParaRPr lang="ru-RU" sz="1400" b="1" cap="all" dirty="0">
              <a:solidFill>
                <a:srgbClr val="386B23"/>
              </a:solidFill>
            </a:endParaRP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300" dirty="0"/>
              <a:t>Под клубным формированием понимается </a:t>
            </a:r>
            <a:r>
              <a:rPr lang="ru-RU" sz="1300" u="sng" dirty="0"/>
              <a:t>добровольное объединение </a:t>
            </a:r>
            <a:r>
              <a:rPr lang="ru-RU" sz="1300" dirty="0"/>
              <a:t>людей, </a:t>
            </a:r>
            <a:r>
              <a:rPr lang="ru-RU" sz="1300" u="sng" dirty="0"/>
              <a:t>основанное на общности </a:t>
            </a:r>
            <a:r>
              <a:rPr lang="ru-RU" sz="1300" dirty="0"/>
              <a:t>интересов, запросов и потребностей в занятиях </a:t>
            </a:r>
            <a:r>
              <a:rPr lang="ru-RU" sz="1300" u="sng" dirty="0"/>
              <a:t>любительским художественным </a:t>
            </a:r>
            <a:r>
              <a:rPr lang="ru-RU" sz="1300" dirty="0"/>
              <a:t>и техническим творчеством, в </a:t>
            </a:r>
            <a:r>
              <a:rPr lang="ru-RU" sz="1300" u="sng" dirty="0"/>
              <a:t>совместной творческой деятельности</a:t>
            </a:r>
            <a:r>
              <a:rPr lang="ru-RU" sz="1300" dirty="0"/>
              <a:t>, способствующей развитию дарований его участников, освоению и созданию ими культурных ценностей, а также основанное на единстве стремления людей к </a:t>
            </a:r>
            <a:r>
              <a:rPr lang="ru-RU" sz="1300" u="sng" dirty="0"/>
              <a:t>получению актуальной информации </a:t>
            </a:r>
            <a:r>
              <a:rPr lang="ru-RU" sz="1300" dirty="0"/>
              <a:t>и прикладных знаний в различных областях общественной жизни</a:t>
            </a:r>
            <a:r>
              <a:rPr lang="ru-RU" sz="1300" u="sng" dirty="0"/>
              <a:t>, культуры</a:t>
            </a:r>
            <a:r>
              <a:rPr lang="ru-RU" sz="1300" dirty="0"/>
              <a:t>, литературы и искусства, науки и техники, к овладению полезными навыками в области культуры быта, здорового образа жизни, организации досуга и отдыха.</a:t>
            </a:r>
            <a:endParaRPr lang="ru-RU" sz="1300" b="1" cap="all" dirty="0">
              <a:solidFill>
                <a:srgbClr val="FF0000"/>
              </a:solidFill>
            </a:endParaRP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endParaRPr lang="ru-RU" sz="1200" b="1" cap="all" dirty="0">
              <a:solidFill>
                <a:srgbClr val="FF0000"/>
              </a:solidFill>
            </a:endParaRP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200" b="1" cap="all" dirty="0">
                <a:solidFill>
                  <a:srgbClr val="FF0000"/>
                </a:solidFill>
              </a:rPr>
              <a:t>ОСНОВНЫЕ ПРИЗНАКИ: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200" b="1" cap="all" dirty="0">
                <a:solidFill>
                  <a:srgbClr val="FF0000"/>
                </a:solidFill>
              </a:rPr>
              <a:t>Добровольность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200" b="1" cap="all" dirty="0">
                <a:solidFill>
                  <a:srgbClr val="FF0000"/>
                </a:solidFill>
              </a:rPr>
              <a:t>Совместность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200" b="1" cap="all" dirty="0">
                <a:solidFill>
                  <a:srgbClr val="FF0000"/>
                </a:solidFill>
              </a:rPr>
              <a:t>Общность интересов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200" b="1" cap="all" dirty="0">
                <a:solidFill>
                  <a:srgbClr val="FF0000"/>
                </a:solidFill>
              </a:rPr>
              <a:t>Художественное творчество отличает коллективы от коллективов технической направленности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endParaRPr lang="ru-RU" sz="1200" b="1" cap="all" dirty="0">
              <a:solidFill>
                <a:srgbClr val="FF0000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49"/>
          <a:stretch/>
        </p:blipFill>
        <p:spPr>
          <a:xfrm>
            <a:off x="-7634" y="6234764"/>
            <a:ext cx="9144001" cy="62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411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26" y="7458"/>
            <a:ext cx="9144793" cy="6663506"/>
          </a:xfrm>
          <a:prstGeom prst="rect">
            <a:avLst/>
          </a:prstGeom>
        </p:spPr>
      </p:pic>
      <p:graphicFrame>
        <p:nvGraphicFramePr>
          <p:cNvPr id="6" name="Таблица 6">
            <a:extLst>
              <a:ext uri="{FF2B5EF4-FFF2-40B4-BE49-F238E27FC236}">
                <a16:creationId xmlns="" xmlns:a16="http://schemas.microsoft.com/office/drawing/2014/main" id="{39D09D1E-9EA0-024C-BEC4-EF2F47A9A4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1328019"/>
              </p:ext>
            </p:extLst>
          </p:nvPr>
        </p:nvGraphicFramePr>
        <p:xfrm>
          <a:off x="457200" y="1320036"/>
          <a:ext cx="8229600" cy="4344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544">
                  <a:extLst>
                    <a:ext uri="{9D8B030D-6E8A-4147-A177-3AD203B41FA5}">
                      <a16:colId xmlns="" xmlns:a16="http://schemas.microsoft.com/office/drawing/2014/main" val="762938169"/>
                    </a:ext>
                  </a:extLst>
                </a:gridCol>
                <a:gridCol w="1728192">
                  <a:extLst>
                    <a:ext uri="{9D8B030D-6E8A-4147-A177-3AD203B41FA5}">
                      <a16:colId xmlns="" xmlns:a16="http://schemas.microsoft.com/office/drawing/2014/main" val="4037378722"/>
                    </a:ext>
                  </a:extLst>
                </a:gridCol>
                <a:gridCol w="2304256">
                  <a:extLst>
                    <a:ext uri="{9D8B030D-6E8A-4147-A177-3AD203B41FA5}">
                      <a16:colId xmlns="" xmlns:a16="http://schemas.microsoft.com/office/drawing/2014/main" val="328481355"/>
                    </a:ext>
                  </a:extLst>
                </a:gridCol>
                <a:gridCol w="2386608">
                  <a:extLst>
                    <a:ext uri="{9D8B030D-6E8A-4147-A177-3AD203B41FA5}">
                      <a16:colId xmlns="" xmlns:a16="http://schemas.microsoft.com/office/drawing/2014/main" val="2627671430"/>
                    </a:ext>
                  </a:extLst>
                </a:gridCol>
              </a:tblGrid>
              <a:tr h="930131">
                <a:tc>
                  <a:txBody>
                    <a:bodyPr/>
                    <a:lstStyle/>
                    <a:p>
                      <a:r>
                        <a:rPr lang="ru-RU" dirty="0"/>
                        <a:t>Характеристика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Кружки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Любительские объединения (клубы по интересам)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Коллективы (студии) любительского творчества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4103919"/>
                  </a:ext>
                </a:extLst>
              </a:tr>
              <a:tr h="793424">
                <a:tc>
                  <a:txBody>
                    <a:bodyPr/>
                    <a:lstStyle/>
                    <a:p>
                      <a:r>
                        <a:rPr lang="ru-RU" sz="1400" dirty="0"/>
                        <a:t>Цель создания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Обучение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Общность интересов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Распространение результатов творческой деятельности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16987936"/>
                  </a:ext>
                </a:extLst>
              </a:tr>
              <a:tr h="711193">
                <a:tc>
                  <a:txBody>
                    <a:bodyPr/>
                    <a:lstStyle/>
                    <a:p>
                      <a:r>
                        <a:rPr lang="ru-RU" sz="1400" dirty="0"/>
                        <a:t>Цель деятельности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Акцент на тренировочных занятиях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Акцент на обмене результатами и навыками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Акцент на творческо-исполнительской деятельности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91620459"/>
                  </a:ext>
                </a:extLst>
              </a:tr>
              <a:tr h="673437">
                <a:tc>
                  <a:txBody>
                    <a:bodyPr/>
                    <a:lstStyle/>
                    <a:p>
                      <a:r>
                        <a:rPr lang="ru-RU" sz="1400" dirty="0"/>
                        <a:t>Результат деятельности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Формирование навыков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Творческое саморазвитие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Самостоятельный публичный творческий продукт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27878423"/>
                  </a:ext>
                </a:extLst>
              </a:tr>
              <a:tr h="1066276">
                <a:tc>
                  <a:txBody>
                    <a:bodyPr/>
                    <a:lstStyle/>
                    <a:p>
                      <a:r>
                        <a:rPr lang="ru-RU" sz="1400" dirty="0"/>
                        <a:t>Роль руководителя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Превосходит по подготовке, творческие и организационные функции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Обеспечивает деятельность участников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Координирует творческую деятельность, выполняет организационные функции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3488737"/>
                  </a:ext>
                </a:extLst>
              </a:tr>
            </a:tbl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49"/>
          <a:stretch/>
        </p:blipFill>
        <p:spPr>
          <a:xfrm>
            <a:off x="-7634" y="6234764"/>
            <a:ext cx="9144001" cy="62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776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26" y="7458"/>
            <a:ext cx="9144793" cy="666350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000" b="1" cap="all" dirty="0">
                <a:solidFill>
                  <a:srgbClr val="C00000"/>
                </a:solidFill>
              </a:rPr>
              <a:t>Обязательный правовой минимум </a:t>
            </a:r>
          </a:p>
          <a:p>
            <a:pPr marL="0" indent="0" algn="ctr">
              <a:lnSpc>
                <a:spcPct val="107000"/>
              </a:lnSpc>
              <a:buNone/>
            </a:pPr>
            <a:r>
              <a:rPr lang="ru-RU" sz="1700" b="1" dirty="0"/>
              <a:t>Приказ Минкультуры от 25 мая 2006 г. № 229 «Об утверждении Методических указаний по реализации вопросов местного значения в сфере культуры городских и сельских поселений, муниципальных районов и Методических рекомендаций по созданию условий для развития местного традиционного народного художественного творчества» »</a:t>
            </a:r>
            <a:r>
              <a:rPr lang="ru-RU" sz="1300" dirty="0"/>
              <a:t>  </a:t>
            </a:r>
          </a:p>
          <a:p>
            <a:pPr marL="0" indent="0" algn="ctr">
              <a:lnSpc>
                <a:spcPct val="107000"/>
              </a:lnSpc>
              <a:buNone/>
            </a:pPr>
            <a:r>
              <a:rPr lang="ru-RU" sz="1300" dirty="0">
                <a:solidFill>
                  <a:srgbClr val="FF0000"/>
                </a:solidFill>
              </a:rPr>
              <a:t>(порядок создания клубных формирований, порядок присвоения званий «Народный», «Образцовый», типовые штаты, )</a:t>
            </a:r>
            <a:endParaRPr lang="ru-RU" sz="1300" b="1" cap="all" dirty="0">
              <a:solidFill>
                <a:srgbClr val="C00000"/>
              </a:solidFill>
            </a:endParaRP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300" dirty="0"/>
              <a:t> , 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700" b="1" dirty="0"/>
              <a:t>Приказ Минкультуры от 20 февраля 2008 г. № 32 «Об утверждении нормативов минимального ресурсного обеспечения услуг сельских учреждений культуры (общедоступных библиотек и культурно-досуговых учреждений)» 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300" dirty="0">
                <a:solidFill>
                  <a:srgbClr val="FF0000"/>
                </a:solidFill>
              </a:rPr>
              <a:t>(обязательность повышения квалификации руководителя коллектива, имеющего звание «Народный», «Образцовый»)</a:t>
            </a:r>
            <a:r>
              <a:rPr lang="ru-RU" sz="1300" b="1" cap="all" dirty="0">
                <a:solidFill>
                  <a:srgbClr val="C00000"/>
                </a:solidFill>
              </a:rPr>
              <a:t> 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endParaRPr lang="ru-RU" sz="1300" b="1" cap="all" dirty="0">
              <a:solidFill>
                <a:srgbClr val="C00000"/>
              </a:solidFill>
            </a:endParaRP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600" b="1" dirty="0"/>
              <a:t>Решение коллегии Минкультуры РФ от 29 мая 2002 г. </a:t>
            </a:r>
            <a:r>
              <a:rPr lang="en-US" sz="1600" b="1" dirty="0"/>
              <a:t>N 10 "</a:t>
            </a:r>
            <a:r>
              <a:rPr lang="ru-RU" sz="1600" b="1" dirty="0"/>
              <a:t>О некоторых мерах по стимулированию деятельности муниципальных учреждений культуры» </a:t>
            </a:r>
            <a:r>
              <a:rPr lang="ru-RU" sz="1400" dirty="0">
                <a:solidFill>
                  <a:srgbClr val="FF0000"/>
                </a:solidFill>
              </a:rPr>
              <a:t>(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400" dirty="0">
                <a:solidFill>
                  <a:srgbClr val="FF0000"/>
                </a:solidFill>
              </a:rPr>
              <a:t>Примерное положение о клубном формировании, Форма журнала учета работы клубного формирования)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endParaRPr lang="ru-RU" sz="1400" dirty="0"/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/>
              <a:t>Приказ Минкультуры от 30 декабря 2015 г. № 3448 «Об утверждении типовых отраслевых норм труда на работы, выполняемые в культурно-досуговых учреждениях и других организациях культурно-досугового типа»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300" dirty="0"/>
              <a:t> </a:t>
            </a:r>
            <a:r>
              <a:rPr lang="ru-RU" sz="1300" dirty="0">
                <a:solidFill>
                  <a:srgbClr val="FF0000"/>
                </a:solidFill>
              </a:rPr>
              <a:t>(нормы численности работников коллективов , за исключением  руководителей,</a:t>
            </a:r>
            <a:r>
              <a:rPr lang="ru-RU" dirty="0"/>
              <a:t> </a:t>
            </a:r>
            <a:r>
              <a:rPr lang="ru-RU" sz="1400" dirty="0">
                <a:solidFill>
                  <a:srgbClr val="FF0000"/>
                </a:solidFill>
              </a:rPr>
              <a:t>численность руководителей коллективов, клубных формирований, кружков определяется на основе продолжительности и количества занятий, проводимых по программе Учреждения. )</a:t>
            </a:r>
            <a:endParaRPr lang="ru-RU" sz="1400" b="1" cap="all" dirty="0">
              <a:solidFill>
                <a:srgbClr val="FF0000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49"/>
          <a:stretch/>
        </p:blipFill>
        <p:spPr>
          <a:xfrm>
            <a:off x="-7634" y="6234764"/>
            <a:ext cx="9144001" cy="62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67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26" y="7458"/>
            <a:ext cx="9144793" cy="666350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000" b="1" cap="all" dirty="0">
                <a:solidFill>
                  <a:srgbClr val="C00000"/>
                </a:solidFill>
              </a:rPr>
              <a:t>Обязательный правовой минимум 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000" b="1" cap="all" dirty="0">
                <a:solidFill>
                  <a:srgbClr val="C00000"/>
                </a:solidFill>
              </a:rPr>
              <a:t>ДВА ЗАКОНА: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endParaRPr lang="ru-RU" sz="1300" b="1" cap="all" dirty="0">
              <a:solidFill>
                <a:srgbClr val="386B23"/>
              </a:solidFill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  <a:buAutoNum type="arabicPeriod"/>
            </a:pPr>
            <a:r>
              <a:rPr lang="ru-RU" sz="2000" b="1" dirty="0">
                <a:solidFill>
                  <a:srgbClr val="386B23"/>
                </a:solidFill>
              </a:rPr>
              <a:t>Федеральный закон от 19 мая 1995 г. </a:t>
            </a:r>
            <a:r>
              <a:rPr lang="en-US" sz="2000" b="1" dirty="0">
                <a:solidFill>
                  <a:srgbClr val="386B23"/>
                </a:solidFill>
              </a:rPr>
              <a:t>N 82-</a:t>
            </a:r>
            <a:r>
              <a:rPr lang="ru-RU" sz="2000" b="1" dirty="0">
                <a:solidFill>
                  <a:srgbClr val="386B23"/>
                </a:solidFill>
              </a:rPr>
              <a:t>ФЗ "Об общественных объединениях»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600" dirty="0"/>
              <a:t>Под общественным объединением понимается </a:t>
            </a:r>
            <a:r>
              <a:rPr lang="ru-RU" sz="1600" u="sng" dirty="0"/>
              <a:t>добровольное</a:t>
            </a:r>
            <a:r>
              <a:rPr lang="ru-RU" sz="1600" dirty="0"/>
              <a:t>, самоуправляемое, некоммерческое формирование, созданное по инициативе граждан, </a:t>
            </a:r>
            <a:r>
              <a:rPr lang="ru-RU" sz="1600" u="sng" dirty="0"/>
              <a:t>объединившихся </a:t>
            </a:r>
            <a:r>
              <a:rPr lang="ru-RU" sz="1600" dirty="0"/>
              <a:t>на основе </a:t>
            </a:r>
            <a:r>
              <a:rPr lang="ru-RU" sz="1600" u="sng" dirty="0"/>
              <a:t>общности интересов </a:t>
            </a:r>
            <a:r>
              <a:rPr lang="ru-RU" sz="1600" dirty="0"/>
              <a:t>для реализации общих целей, указанных в уставе общественного объединения.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600" b="1" cap="all" dirty="0">
                <a:solidFill>
                  <a:srgbClr val="FF0000"/>
                </a:solidFill>
              </a:rPr>
              <a:t>+ Добровольность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600" b="1" cap="all" dirty="0">
                <a:solidFill>
                  <a:srgbClr val="FF0000"/>
                </a:solidFill>
              </a:rPr>
              <a:t>+ Совместность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600" b="1" cap="all" dirty="0">
                <a:solidFill>
                  <a:srgbClr val="FF0000"/>
                </a:solidFill>
              </a:rPr>
              <a:t>+ Общность интересов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000" b="1" cap="all" dirty="0">
                <a:solidFill>
                  <a:srgbClr val="386B23"/>
                </a:solidFill>
              </a:rPr>
              <a:t>2. </a:t>
            </a:r>
            <a:r>
              <a:rPr lang="ru-RU" sz="2000" b="1" dirty="0">
                <a:solidFill>
                  <a:srgbClr val="386B23"/>
                </a:solidFill>
              </a:rPr>
              <a:t>Закон Иркутской области от 29 декабря 2007 г. </a:t>
            </a:r>
            <a:r>
              <a:rPr lang="en-US" sz="2000" b="1" dirty="0">
                <a:solidFill>
                  <a:srgbClr val="386B23"/>
                </a:solidFill>
              </a:rPr>
              <a:t>N 154-</a:t>
            </a:r>
            <a:r>
              <a:rPr lang="ru-RU" sz="2000" b="1" dirty="0">
                <a:solidFill>
                  <a:srgbClr val="386B23"/>
                </a:solidFill>
              </a:rPr>
              <a:t>ОЗ «О государственной поддержке культуры в Иркутской области»</a:t>
            </a:r>
          </a:p>
          <a:p>
            <a:pPr marL="0" indent="0" algn="just">
              <a:buNone/>
            </a:pPr>
            <a:r>
              <a:rPr lang="ru-RU" sz="2000" dirty="0"/>
              <a:t>Мерой поддержки является присвоение любительским коллективам, осуществляющим деятельность в области культуры и искусства на территории области, статуса (звания) "Образцовый" и "Народный".</a:t>
            </a:r>
          </a:p>
          <a:p>
            <a:pPr marL="0" indent="0" algn="just">
              <a:buNone/>
            </a:pPr>
            <a:r>
              <a:rPr lang="ru-RU" sz="2000" dirty="0"/>
              <a:t>В целях настоящего Закона под любительским коллективом понимается </a:t>
            </a:r>
            <a:r>
              <a:rPr lang="ru-RU" sz="2000" dirty="0">
                <a:solidFill>
                  <a:srgbClr val="FF0000"/>
                </a:solidFill>
              </a:rPr>
              <a:t>общественное объединение, создаваемое в форме органа общественной самодеятельности, </a:t>
            </a:r>
            <a:r>
              <a:rPr lang="ru-RU" sz="2000" dirty="0"/>
              <a:t>целью которого является совместная творческая деятельность граждан.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endParaRPr lang="ru-RU" sz="2000" b="1" cap="all" dirty="0">
              <a:solidFill>
                <a:srgbClr val="386B23"/>
              </a:solidFill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  <a:buAutoNum type="arabicPeriod"/>
            </a:pPr>
            <a:endParaRPr lang="ru-RU" sz="1600" b="1" cap="all" dirty="0">
              <a:solidFill>
                <a:srgbClr val="386B23"/>
              </a:solidFill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  <a:buAutoNum type="arabicPeriod"/>
            </a:pPr>
            <a:endParaRPr lang="ru-RU" sz="1600" b="1" cap="all" dirty="0">
              <a:solidFill>
                <a:srgbClr val="386B23"/>
              </a:solidFill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  <a:buAutoNum type="arabicPeriod"/>
            </a:pPr>
            <a:endParaRPr lang="ru-RU" sz="1600" b="1" cap="all" dirty="0">
              <a:solidFill>
                <a:srgbClr val="386B23"/>
              </a:solidFill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  <a:buAutoNum type="arabicPeriod"/>
            </a:pPr>
            <a:endParaRPr lang="ru-RU" sz="1600" b="1" cap="all" dirty="0">
              <a:solidFill>
                <a:srgbClr val="386B23"/>
              </a:solidFill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  <a:buAutoNum type="arabicPeriod"/>
            </a:pPr>
            <a:endParaRPr lang="ru-RU" sz="1600" b="1" cap="all" dirty="0">
              <a:solidFill>
                <a:srgbClr val="386B23"/>
              </a:solidFill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  <a:buAutoNum type="arabicPeriod"/>
            </a:pPr>
            <a:endParaRPr lang="ru-RU" sz="1600" b="1" cap="all" dirty="0">
              <a:solidFill>
                <a:srgbClr val="386B23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49"/>
          <a:stretch/>
        </p:blipFill>
        <p:spPr>
          <a:xfrm>
            <a:off x="-7634" y="6234764"/>
            <a:ext cx="9144001" cy="62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693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26" y="7458"/>
            <a:ext cx="9144793" cy="666350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4200" b="1" dirty="0">
                <a:solidFill>
                  <a:srgbClr val="386B23"/>
                </a:solidFill>
              </a:rPr>
              <a:t>КОЛЛЕКТИВ КАК ОРГАН ОБЩЕСТВЕННОЙ САМОДЕЯТЕЛЬНОСТИ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4200" b="1" dirty="0">
                <a:solidFill>
                  <a:srgbClr val="FF0000"/>
                </a:solidFill>
              </a:rPr>
              <a:t>(СТ. 12 ФЗ «Об общественных объединениях»)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endParaRPr lang="ru-RU" sz="3600" b="1" dirty="0">
              <a:solidFill>
                <a:srgbClr val="FF0000"/>
              </a:solidFill>
            </a:endParaRPr>
          </a:p>
          <a:p>
            <a:r>
              <a:rPr lang="ru-RU" sz="2500" dirty="0"/>
              <a:t>Органом общественной самодеятельности является не имеющее членства общественное объединение, целью которого является совместное решение различных социальных проблем, возникающих у граждан по месту жительства, работы или учебы, направленное на удовлетворение потребностей неограниченного круга лиц, чьи интересы связаны с достижением уставных целей и реализацией программ органа общественной самодеятельности по месту его создания.</a:t>
            </a:r>
          </a:p>
          <a:p>
            <a:r>
              <a:rPr lang="ru-RU" sz="2500" dirty="0"/>
              <a:t>Орган общественной самодеятельности формируется по инициативе граждан, заинтересованных в решении указанных проблем, и строит свою работу на основе самоуправления в соответствии с уставом, принятым на собрании учредителей. Орган общественной самодеятельности не имеет над собой вышестоящих органов или организаций.</a:t>
            </a:r>
          </a:p>
          <a:p>
            <a:r>
              <a:rPr lang="ru-RU" sz="2500" dirty="0"/>
              <a:t>В случае государственной регистрации органа общественной самодеятельности данный орган приобретает права и принимает на себя обязанности юридического лица в соответствии с уставом.</a:t>
            </a:r>
          </a:p>
          <a:p>
            <a:pPr marL="0" indent="0" algn="ctr">
              <a:buNone/>
            </a:pPr>
            <a:r>
              <a:rPr lang="ru-RU" sz="3800" b="1" dirty="0">
                <a:solidFill>
                  <a:srgbClr val="FF0000"/>
                </a:solidFill>
              </a:rPr>
              <a:t>Ст. 20 ФЗ «Об общественных объединениях» определяет требования к Уставу общественного объединения (=органа общественной самодеятельности= любительского коллектива)</a:t>
            </a:r>
            <a:r>
              <a:rPr lang="ru-RU" sz="4000" dirty="0">
                <a:solidFill>
                  <a:srgbClr val="386B23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ru-RU" sz="4000" b="1" dirty="0">
                <a:solidFill>
                  <a:srgbClr val="386B23"/>
                </a:solidFill>
              </a:rPr>
              <a:t>действует как добровольное объединение людей по правилам Устава, который регулирует отношения между ними, принятого на общем собрании коллектива</a:t>
            </a:r>
          </a:p>
          <a:p>
            <a:pPr marL="0" indent="0" algn="ctr">
              <a:buNone/>
            </a:pPr>
            <a:endParaRPr lang="ru-RU" sz="3800" b="1" dirty="0">
              <a:solidFill>
                <a:srgbClr val="FF0000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49"/>
          <a:stretch/>
        </p:blipFill>
        <p:spPr>
          <a:xfrm>
            <a:off x="-7634" y="6234764"/>
            <a:ext cx="9144001" cy="62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157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26" y="7458"/>
            <a:ext cx="9144793" cy="666350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800" b="1" dirty="0">
                <a:solidFill>
                  <a:srgbClr val="386B23"/>
                </a:solidFill>
              </a:rPr>
              <a:t>КОЛЛЕКТИВ КАК ФОРМИРОВАНИЕ КДУ</a:t>
            </a:r>
          </a:p>
          <a:p>
            <a:pPr marL="0" indent="0" algn="ctr">
              <a:buNone/>
            </a:pPr>
            <a:r>
              <a:rPr lang="ru-RU" sz="1900" b="1" dirty="0"/>
              <a:t>Приказ Минкультуры от 25 мая 2006 г. № 229 «Об утверждении Методических указаний по реализации вопросов местного значения в сфере культуры городских и сельских поселений, муниципальных районов и Методических рекомендаций по созданию условий для развития местного традиционного народного художественного творчества»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1900" b="1" dirty="0">
              <a:solidFill>
                <a:srgbClr val="386B23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900" b="1" dirty="0">
                <a:solidFill>
                  <a:srgbClr val="386B23"/>
                </a:solidFill>
              </a:rPr>
              <a:t>действует на базе утвержденного руководителем КДУ Положения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900" b="1" dirty="0">
                <a:solidFill>
                  <a:srgbClr val="386B23"/>
                </a:solidFill>
              </a:rPr>
              <a:t>и определяет порядок и условия деятельности коллектива на базе КДУ</a:t>
            </a:r>
            <a:endParaRPr lang="ru-RU" sz="1900" dirty="0">
              <a:solidFill>
                <a:srgbClr val="386B23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1800" b="1" dirty="0">
              <a:solidFill>
                <a:srgbClr val="386B23"/>
              </a:solidFill>
            </a:endParaRPr>
          </a:p>
          <a:p>
            <a:pPr marL="0" indent="0" algn="ctr">
              <a:buNone/>
            </a:pPr>
            <a:r>
              <a:rPr lang="ru-RU" sz="1800" b="1" dirty="0">
                <a:solidFill>
                  <a:srgbClr val="386B23"/>
                </a:solidFill>
              </a:rPr>
              <a:t>Рекомендации к Положению о коллективе установлены решением коллегии Минкультуры № 10 </a:t>
            </a:r>
            <a:r>
              <a:rPr lang="ru-RU" sz="1800" b="1" dirty="0">
                <a:solidFill>
                  <a:srgbClr val="FF0000"/>
                </a:solidFill>
              </a:rPr>
              <a:t>(устарели в связи с изменением законодательства)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49"/>
          <a:stretch/>
        </p:blipFill>
        <p:spPr>
          <a:xfrm>
            <a:off x="-7634" y="6234764"/>
            <a:ext cx="9144001" cy="62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801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26" y="7458"/>
            <a:ext cx="9149863" cy="66672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49"/>
          <a:stretch/>
        </p:blipFill>
        <p:spPr>
          <a:xfrm>
            <a:off x="-7634" y="6234764"/>
            <a:ext cx="9144001" cy="620688"/>
          </a:xfrm>
          <a:prstGeom prst="rect">
            <a:avLst/>
          </a:prstGeom>
        </p:spPr>
      </p:pic>
      <p:sp>
        <p:nvSpPr>
          <p:cNvPr id="7" name="Объект 6">
            <a:extLst>
              <a:ext uri="{FF2B5EF4-FFF2-40B4-BE49-F238E27FC236}">
                <a16:creationId xmlns="" xmlns:a16="http://schemas.microsoft.com/office/drawing/2014/main" id="{EF15872D-1530-524C-B339-E09E7881F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dirty="0">
                <a:solidFill>
                  <a:srgbClr val="386B23"/>
                </a:solidFill>
              </a:rPr>
              <a:t>ДОКУМЕНТАЦИЯ КЛУБНЫХ ФОРМИРОВАНИЙ</a:t>
            </a:r>
          </a:p>
          <a:p>
            <a:pPr algn="ctr"/>
            <a:endParaRPr lang="ru-RU" sz="2000" dirty="0">
              <a:solidFill>
                <a:srgbClr val="386B23"/>
              </a:solidFill>
            </a:endParaRPr>
          </a:p>
        </p:txBody>
      </p:sp>
      <p:graphicFrame>
        <p:nvGraphicFramePr>
          <p:cNvPr id="9" name="Таблица 6">
            <a:extLst>
              <a:ext uri="{FF2B5EF4-FFF2-40B4-BE49-F238E27FC236}">
                <a16:creationId xmlns="" xmlns:a16="http://schemas.microsoft.com/office/drawing/2014/main" id="{113AF642-B3F5-0945-B019-D5C5D861D4F0}"/>
              </a:ext>
            </a:extLst>
          </p:cNvPr>
          <p:cNvGraphicFramePr>
            <a:graphicFrameLocks/>
          </p:cNvGraphicFramePr>
          <p:nvPr/>
        </p:nvGraphicFramePr>
        <p:xfrm>
          <a:off x="457200" y="1397670"/>
          <a:ext cx="8229600" cy="41195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2632">
                  <a:extLst>
                    <a:ext uri="{9D8B030D-6E8A-4147-A177-3AD203B41FA5}">
                      <a16:colId xmlns="" xmlns:a16="http://schemas.microsoft.com/office/drawing/2014/main" val="4037378722"/>
                    </a:ext>
                  </a:extLst>
                </a:gridCol>
                <a:gridCol w="2567199">
                  <a:extLst>
                    <a:ext uri="{9D8B030D-6E8A-4147-A177-3AD203B41FA5}">
                      <a16:colId xmlns="" xmlns:a16="http://schemas.microsoft.com/office/drawing/2014/main" val="328481355"/>
                    </a:ext>
                  </a:extLst>
                </a:gridCol>
                <a:gridCol w="3059769">
                  <a:extLst>
                    <a:ext uri="{9D8B030D-6E8A-4147-A177-3AD203B41FA5}">
                      <a16:colId xmlns="" xmlns:a16="http://schemas.microsoft.com/office/drawing/2014/main" val="2627671430"/>
                    </a:ext>
                  </a:extLst>
                </a:gridCol>
              </a:tblGrid>
              <a:tr h="1093689">
                <a:tc>
                  <a:txBody>
                    <a:bodyPr/>
                    <a:lstStyle/>
                    <a:p>
                      <a:r>
                        <a:rPr lang="ru-RU" dirty="0"/>
                        <a:t>Кружки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/>
                        <a:t>Любительские объединения (клубы по интересам)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/>
                        <a:t>Коллективы (студии) любительского творчества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4103919"/>
                  </a:ext>
                </a:extLst>
              </a:tr>
              <a:tr h="1385339"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386B23"/>
                          </a:solidFill>
                        </a:rPr>
                        <a:t>ПОЛОЖЕНИЕ О КЛУБНОМ ФОРМИРОВАНИИ</a:t>
                      </a:r>
                    </a:p>
                    <a:p>
                      <a:pPr algn="ctr"/>
                      <a:r>
                        <a:rPr lang="ru-RU" sz="1400" dirty="0">
                          <a:solidFill>
                            <a:srgbClr val="386B23"/>
                          </a:solidFill>
                        </a:rPr>
                        <a:t>ЖУРНАЛ УЧЕТА РАБОТЫ</a:t>
                      </a:r>
                    </a:p>
                    <a:p>
                      <a:pPr algn="ctr"/>
                      <a:r>
                        <a:rPr lang="ru-RU" sz="1400" dirty="0">
                          <a:solidFill>
                            <a:srgbClr val="386B23"/>
                          </a:solidFill>
                        </a:rPr>
                        <a:t>ГОДОВОЙ  ПЛАН</a:t>
                      </a:r>
                    </a:p>
                    <a:p>
                      <a:pPr algn="ctr"/>
                      <a:r>
                        <a:rPr lang="ru-RU" sz="1400" dirty="0">
                          <a:solidFill>
                            <a:srgbClr val="386B23"/>
                          </a:solidFill>
                        </a:rPr>
                        <a:t>ГОДОВОЙ ОТЧЕТ</a:t>
                      </a:r>
                    </a:p>
                    <a:p>
                      <a:pPr algn="ctr"/>
                      <a:r>
                        <a:rPr lang="ru-RU" sz="1400" dirty="0">
                          <a:solidFill>
                            <a:srgbClr val="386B23"/>
                          </a:solidFill>
                        </a:rPr>
                        <a:t>ПРОГРАММА КЛУБНОГО ФОРМИРОВАНИЯ (как  часть программы развития учреждения или отдельная)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ru-RU" sz="1400" dirty="0"/>
                        <a:t>Общность интересов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ru-RU" sz="1400" dirty="0"/>
                        <a:t>Распространение результатов творческой деятельности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16987936"/>
                  </a:ext>
                </a:extLst>
              </a:tr>
              <a:tr h="1640533">
                <a:tc gridSpan="2"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386B23"/>
                          </a:solidFill>
                        </a:rPr>
                        <a:t>Может быть: </a:t>
                      </a:r>
                      <a:r>
                        <a:rPr lang="ru-RU" sz="1400" dirty="0"/>
                        <a:t>устав органа общественной самодеятельности </a:t>
                      </a:r>
                    </a:p>
                    <a:p>
                      <a:r>
                        <a:rPr lang="ru-RU" sz="1400" dirty="0"/>
                        <a:t>Иные документы, предусмотренные Положением о клубном формировании (например, договоры для кружков, смета для клуба по интересам, др.)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ru-RU" sz="1400" dirty="0"/>
                        <a:t>Акцент на обмене результатами и навыками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FF0000"/>
                          </a:solidFill>
                        </a:rPr>
                        <a:t>Должен быть: </a:t>
                      </a:r>
                      <a:r>
                        <a:rPr lang="ru-RU" sz="1400" dirty="0"/>
                        <a:t>Устав органа общественной самодеятельности</a:t>
                      </a:r>
                    </a:p>
                    <a:p>
                      <a:r>
                        <a:rPr lang="ru-RU" sz="1400" b="1" dirty="0">
                          <a:solidFill>
                            <a:srgbClr val="386B23"/>
                          </a:solidFill>
                        </a:rPr>
                        <a:t>Может быть</a:t>
                      </a:r>
                      <a:r>
                        <a:rPr lang="ru-RU" sz="1400" dirty="0"/>
                        <a:t>: репертуарный план, другие документы, предусмотренные Положением о клубном формировании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91620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85808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2076</TotalTime>
  <Words>1214</Words>
  <Application>Microsoft Office PowerPoint</Application>
  <PresentationFormat>Экран (4:3)</PresentationFormat>
  <Paragraphs>180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Портрет руководителя  культурно-досугового учреждения Иркутской области</dc:title>
  <dc:creator>Бажина Ульяна Николаевна</dc:creator>
  <cp:lastModifiedBy>БудагаеваГА</cp:lastModifiedBy>
  <cp:revision>225</cp:revision>
  <cp:lastPrinted>2020-10-21T02:04:52Z</cp:lastPrinted>
  <dcterms:created xsi:type="dcterms:W3CDTF">2018-11-14T02:11:40Z</dcterms:created>
  <dcterms:modified xsi:type="dcterms:W3CDTF">2022-03-17T23:59:11Z</dcterms:modified>
</cp:coreProperties>
</file>