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3" r:id="rId2"/>
  </p:sldMasterIdLst>
  <p:notesMasterIdLst>
    <p:notesMasterId r:id="rId21"/>
  </p:notesMasterIdLst>
  <p:sldIdLst>
    <p:sldId id="256" r:id="rId3"/>
    <p:sldId id="257" r:id="rId4"/>
    <p:sldId id="258" r:id="rId5"/>
    <p:sldId id="269" r:id="rId6"/>
    <p:sldId id="259" r:id="rId7"/>
    <p:sldId id="260" r:id="rId8"/>
    <p:sldId id="270" r:id="rId9"/>
    <p:sldId id="261" r:id="rId10"/>
    <p:sldId id="263" r:id="rId11"/>
    <p:sldId id="271" r:id="rId12"/>
    <p:sldId id="264" r:id="rId13"/>
    <p:sldId id="265" r:id="rId14"/>
    <p:sldId id="266" r:id="rId15"/>
    <p:sldId id="272" r:id="rId16"/>
    <p:sldId id="273" r:id="rId17"/>
    <p:sldId id="274" r:id="rId18"/>
    <p:sldId id="275" r:id="rId19"/>
    <p:sldId id="276" r:id="rId20"/>
  </p:sldIdLst>
  <p:sldSz cx="24385588" cy="13717588"/>
  <p:notesSz cx="8229600" cy="146304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Raleway" charset="-52"/>
      <p:bold r:id="rId26"/>
    </p:embeddedFont>
    <p:embeddedFont>
      <p:font typeface="Times New Roman CYR" pitchFamily="18" charset="0"/>
      <p:regular r:id="rId27"/>
      <p:bold r:id="rId28"/>
      <p:italic r:id="rId29"/>
      <p:boldItalic r:id="rId30"/>
    </p:embeddedFont>
    <p:embeddedFont>
      <p:font typeface="Century Gothic" pitchFamily="34" charset="0"/>
      <p:regular r:id="rId31"/>
      <p:bold r:id="rId32"/>
      <p:italic r:id="rId33"/>
      <p:boldItalic r:id="rId34"/>
    </p:embeddedFont>
    <p:embeddedFont>
      <p:font typeface="Book Antiqua" pitchFamily="18" charset="0"/>
      <p:regular r:id="rId35"/>
      <p:bold r:id="rId36"/>
      <p:italic r:id="rId37"/>
      <p:boldItalic r:id="rId38"/>
    </p:embeddedFont>
  </p:embeddedFontLst>
  <p:defaultTextStyle>
    <a:lvl1pPr marL="0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62061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524122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286183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048244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810305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572366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334427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096488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  <p15:guide id="3" orient="horz" pos="4321">
          <p15:clr>
            <a:srgbClr val="A4A3A4"/>
          </p15:clr>
        </p15:guide>
        <p15:guide id="4" pos="76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бидуева Елена Валерьевна" initials="АЕВ" lastIdx="0" clrIdx="0">
    <p:extLst>
      <p:ext uri="{19B8F6BF-5375-455C-9EA6-DF929625EA0E}">
        <p15:presenceInfo xmlns:p15="http://schemas.microsoft.com/office/powerpoint/2012/main" xmlns="" userId="Абидуева Елена Валерь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4D5"/>
    <a:srgbClr val="C64E50"/>
    <a:srgbClr val="DA3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43" d="100"/>
          <a:sy n="43" d="100"/>
        </p:scale>
        <p:origin x="-546" y="-132"/>
      </p:cViewPr>
      <p:guideLst>
        <p:guide orient="horz" pos="2592"/>
        <p:guide orient="horz" pos="4321"/>
        <p:guide pos="4608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4/5/2026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1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2412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62061" algn="l" defTabSz="152412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524122" algn="l" defTabSz="152412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286183" algn="l" defTabSz="152412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3048244" algn="l" defTabSz="152412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810305" algn="l" defTabSz="152412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2366" algn="l" defTabSz="152412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4427" algn="l" defTabSz="152412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6488" algn="l" defTabSz="152412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87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52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62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11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2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E6E6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E6E6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E6E6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E6E6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E6E6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E6E6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E6E6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E6E6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E6E6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E6E6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E6E6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E6E6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E6E6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E6E6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E6E6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E6E6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E6E6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E6E6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E6E6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E6E6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E6E6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E6E6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E6E6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E6E6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E6E6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E6E6E6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1524122" rtl="0" eaLnBrk="1" latinLnBrk="0" hangingPunct="1">
        <a:spcBef>
          <a:spcPct val="0"/>
        </a:spcBef>
        <a:buNone/>
        <a:defRPr sz="7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546" indent="-571546" algn="l" defTabSz="152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1pPr>
      <a:lvl2pPr marL="1238349" indent="-476288" algn="l" defTabSz="1524122" rtl="0" eaLnBrk="1" latinLnBrk="0" hangingPunct="1">
        <a:spcBef>
          <a:spcPct val="20000"/>
        </a:spcBef>
        <a:buFont typeface="Arial" panose="020B0604020202020204" pitchFamily="34" charset="0"/>
        <a:buChar char="–"/>
        <a:defRPr sz="4700" kern="1200">
          <a:solidFill>
            <a:schemeClr val="tx1"/>
          </a:solidFill>
          <a:latin typeface="+mn-lt"/>
          <a:ea typeface="+mn-ea"/>
          <a:cs typeface="+mn-cs"/>
        </a:defRPr>
      </a:lvl2pPr>
      <a:lvl3pPr marL="1905152" indent="-381030" algn="l" defTabSz="152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667213" indent="-381030" algn="l" defTabSz="152412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429274" indent="-381030" algn="l" defTabSz="1524122" rtl="0" eaLnBrk="1" latinLnBrk="0" hangingPunct="1">
        <a:spcBef>
          <a:spcPct val="20000"/>
        </a:spcBef>
        <a:buFont typeface="Arial" panose="020B0604020202020204" pitchFamily="34" charset="0"/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91335" indent="-381030" algn="l" defTabSz="152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953396" indent="-381030" algn="l" defTabSz="152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715457" indent="-381030" algn="l" defTabSz="152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477518" indent="-381030" algn="l" defTabSz="152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412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61" algn="l" defTabSz="152412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122" algn="l" defTabSz="152412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183" algn="l" defTabSz="152412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244" algn="l" defTabSz="152412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305" algn="l" defTabSz="152412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366" algn="l" defTabSz="152412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427" algn="l" defTabSz="152412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488" algn="l" defTabSz="152412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algn="ctr" defTabSz="1524122" rtl="0" eaLnBrk="1" latinLnBrk="0" hangingPunct="1">
        <a:spcBef>
          <a:spcPct val="0"/>
        </a:spcBef>
        <a:buNone/>
        <a:defRPr sz="7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546" indent="-571546" algn="l" defTabSz="152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1pPr>
      <a:lvl2pPr marL="1238349" indent="-476288" algn="l" defTabSz="1524122" rtl="0" eaLnBrk="1" latinLnBrk="0" hangingPunct="1">
        <a:spcBef>
          <a:spcPct val="20000"/>
        </a:spcBef>
        <a:buFont typeface="Arial" panose="020B0604020202020204" pitchFamily="34" charset="0"/>
        <a:buChar char="–"/>
        <a:defRPr sz="4700" kern="1200">
          <a:solidFill>
            <a:schemeClr val="tx1"/>
          </a:solidFill>
          <a:latin typeface="+mn-lt"/>
          <a:ea typeface="+mn-ea"/>
          <a:cs typeface="+mn-cs"/>
        </a:defRPr>
      </a:lvl2pPr>
      <a:lvl3pPr marL="1905152" indent="-381030" algn="l" defTabSz="152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667213" indent="-381030" algn="l" defTabSz="152412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429274" indent="-381030" algn="l" defTabSz="1524122" rtl="0" eaLnBrk="1" latinLnBrk="0" hangingPunct="1">
        <a:spcBef>
          <a:spcPct val="20000"/>
        </a:spcBef>
        <a:buFont typeface="Arial" panose="020B0604020202020204" pitchFamily="34" charset="0"/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91335" indent="-381030" algn="l" defTabSz="152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953396" indent="-381030" algn="l" defTabSz="152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715457" indent="-381030" algn="l" defTabSz="152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477518" indent="-381030" algn="l" defTabSz="152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412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61" algn="l" defTabSz="152412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122" algn="l" defTabSz="152412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183" algn="l" defTabSz="152412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244" algn="l" defTabSz="152412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305" algn="l" defTabSz="152412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366" algn="l" defTabSz="152412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427" algn="l" defTabSz="152412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488" algn="l" defTabSz="152412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DyXL/4ZcdLwbH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odnt.ru/izdaniya/142-sborniki-narodnaya-kultura-priangarya/7343-sbornik-narodnaya-kultura-priangarya-202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81307" y="618913"/>
            <a:ext cx="7672039" cy="12673341"/>
          </a:xfrm>
          <a:prstGeom prst="round2DiagRect">
            <a:avLst/>
          </a:prstGeom>
          <a:noFill/>
          <a:ln w="57150">
            <a:solidFill>
              <a:srgbClr val="DA3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Image 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1" y="1038260"/>
            <a:ext cx="7857893" cy="11990763"/>
          </a:xfrm>
          <a:prstGeom prst="round2DiagRect">
            <a:avLst/>
          </a:prstGeom>
          <a:ln w="57150">
            <a:solidFill>
              <a:schemeClr val="bg1"/>
            </a:solidFill>
          </a:ln>
        </p:spPr>
      </p:pic>
      <p:sp>
        <p:nvSpPr>
          <p:cNvPr id="8" name="Text 0"/>
          <p:cNvSpPr/>
          <p:nvPr/>
        </p:nvSpPr>
        <p:spPr>
          <a:xfrm>
            <a:off x="10467666" y="2987624"/>
            <a:ext cx="12594855" cy="516791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8084"/>
              </a:lnSpc>
            </a:pPr>
            <a:r>
              <a:rPr lang="en-US" sz="6500" b="1" dirty="0">
                <a:solidFill>
                  <a:srgbClr val="BF4E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Сохранение сети муниципальных культурно-досуговых учреждений при образовании муниципальных округов</a:t>
            </a:r>
          </a:p>
        </p:txBody>
      </p:sp>
      <p:sp>
        <p:nvSpPr>
          <p:cNvPr id="9" name="Shape 2"/>
          <p:cNvSpPr/>
          <p:nvPr/>
        </p:nvSpPr>
        <p:spPr>
          <a:xfrm>
            <a:off x="10467599" y="10265963"/>
            <a:ext cx="9956390" cy="2402695"/>
          </a:xfrm>
          <a:prstGeom prst="roundRect">
            <a:avLst>
              <a:gd name="adj" fmla="val 17872"/>
            </a:avLst>
          </a:prstGeom>
          <a:solidFill>
            <a:srgbClr val="F7D4D5"/>
          </a:solidFill>
          <a:ln w="57150">
            <a:solidFill>
              <a:schemeClr val="bg1"/>
            </a:solidFill>
          </a:ln>
        </p:spPr>
        <p:txBody>
          <a:bodyPr lIns="152412" tIns="76206" rIns="152412" bIns="76206"/>
          <a:lstStyle/>
          <a:p>
            <a:pPr>
              <a:lnSpc>
                <a:spcPts val="3334"/>
              </a:lnSpc>
            </a:pPr>
            <a:r>
              <a:rPr lang="en-US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Заведующая</a:t>
            </a:r>
            <a:r>
              <a:rPr lang="en-US" altLang="ru-RU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отделом</a:t>
            </a:r>
            <a:r>
              <a:rPr lang="en-US" altLang="ru-RU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анализа</a:t>
            </a:r>
            <a:r>
              <a:rPr lang="en-US" altLang="ru-RU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и</a:t>
            </a:r>
            <a:r>
              <a:rPr lang="en-US" altLang="ru-RU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методики</a:t>
            </a:r>
            <a:r>
              <a:rPr lang="en-US" altLang="ru-RU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клубной</a:t>
            </a:r>
            <a:r>
              <a:rPr lang="en-US" altLang="ru-RU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работы</a:t>
            </a:r>
            <a:r>
              <a:rPr lang="en-US" altLang="ru-RU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 </a:t>
            </a:r>
            <a:r>
              <a:rPr lang="en-US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Иркутского</a:t>
            </a:r>
            <a:r>
              <a:rPr lang="en-US" altLang="ru-RU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областного</a:t>
            </a:r>
            <a:r>
              <a:rPr lang="en-US" altLang="ru-RU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Дома</a:t>
            </a:r>
            <a:r>
              <a:rPr lang="en-US" altLang="ru-RU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</a:p>
          <a:p>
            <a:pPr>
              <a:lnSpc>
                <a:spcPts val="3334"/>
              </a:lnSpc>
            </a:pPr>
            <a:r>
              <a:rPr lang="en-US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народного</a:t>
            </a:r>
            <a:r>
              <a:rPr lang="en-US" altLang="ru-RU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en-US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творчества</a:t>
            </a:r>
          </a:p>
          <a:p>
            <a:pPr>
              <a:lnSpc>
                <a:spcPts val="3334"/>
              </a:lnSpc>
            </a:pPr>
            <a:r>
              <a:rPr lang="en-US" altLang="ru-RU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endParaRPr lang="en-US" altLang="ru-RU" dirty="0">
              <a:latin typeface="Century Gothic" panose="020B0502020202020204" charset="0"/>
              <a:cs typeface="Century Gothic" panose="020B0502020202020204" charset="0"/>
            </a:endParaRPr>
          </a:p>
          <a:p>
            <a:pPr lvl="0">
              <a:lnSpc>
                <a:spcPts val="3334"/>
              </a:lnSpc>
            </a:pPr>
            <a:r>
              <a:rPr lang="en-US" altLang="en-US" dirty="0" err="1">
                <a:solidFill>
                  <a:prstClr val="black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Абидуев</a:t>
            </a:r>
            <a:r>
              <a:rPr lang="ru-RU" altLang="en-US" dirty="0" smtClean="0">
                <a:solidFill>
                  <a:prstClr val="black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а </a:t>
            </a:r>
            <a:r>
              <a:rPr lang="en-US" altLang="en-US" dirty="0" err="1" smtClean="0">
                <a:latin typeface="Century Gothic" panose="020B0502020202020204" charset="0"/>
                <a:cs typeface="Century Gothic" panose="020B0502020202020204" charset="0"/>
                <a:sym typeface="+mn-ea"/>
              </a:rPr>
              <a:t>Елена</a:t>
            </a:r>
            <a:r>
              <a:rPr lang="en-US" altLang="ru-RU" dirty="0" smtClean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en-US" dirty="0" err="1" smtClean="0">
                <a:latin typeface="Century Gothic" panose="020B0502020202020204" charset="0"/>
                <a:cs typeface="Century Gothic" panose="020B0502020202020204" charset="0"/>
                <a:sym typeface="+mn-ea"/>
              </a:rPr>
              <a:t>Валерьевна</a:t>
            </a:r>
            <a:endParaRPr lang="ru-RU" altLang="en-US" dirty="0">
              <a:latin typeface="Century Gothic" panose="020B0502020202020204" charset="0"/>
              <a:cs typeface="Century Gothic" panose="020B0502020202020204" charset="0"/>
              <a:sym typeface="+mn-ea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27100" y="1038259"/>
            <a:ext cx="7857893" cy="11990763"/>
          </a:xfrm>
          <a:prstGeom prst="round2DiagRect">
            <a:avLst/>
          </a:prstGeom>
          <a:noFill/>
          <a:ln w="57150">
            <a:solidFill>
              <a:srgbClr val="C64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0"/>
          <p:cNvSpPr/>
          <p:nvPr/>
        </p:nvSpPr>
        <p:spPr>
          <a:xfrm>
            <a:off x="1200823" y="1007583"/>
            <a:ext cx="21983941" cy="93812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>
              <a:lnSpc>
                <a:spcPts val="7334"/>
              </a:lnSpc>
            </a:pPr>
            <a:r>
              <a:rPr lang="ru-RU" sz="5800" b="1" dirty="0" smtClean="0">
                <a:solidFill>
                  <a:srgbClr val="C64E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Опорные населенные пункты – приоритетные территории</a:t>
            </a:r>
          </a:p>
          <a:p>
            <a:pPr algn="ctr">
              <a:lnSpc>
                <a:spcPts val="7334"/>
              </a:lnSpc>
            </a:pPr>
            <a:endParaRPr lang="en-US" sz="5800" dirty="0">
              <a:solidFill>
                <a:srgbClr val="00B050"/>
              </a:solidFill>
              <a:latin typeface="Book Antiqua" panose="02040602050305030304" charset="0"/>
              <a:cs typeface="Book Antiqua" panose="02040602050305030304" charset="0"/>
            </a:endParaRPr>
          </a:p>
        </p:txBody>
      </p:sp>
      <p:sp>
        <p:nvSpPr>
          <p:cNvPr id="29" name="Shape 1"/>
          <p:cNvSpPr/>
          <p:nvPr/>
        </p:nvSpPr>
        <p:spPr>
          <a:xfrm>
            <a:off x="1200824" y="2208930"/>
            <a:ext cx="21983942" cy="1658732"/>
          </a:xfrm>
          <a:prstGeom prst="roundRect">
            <a:avLst>
              <a:gd name="adj" fmla="val 7602"/>
            </a:avLst>
          </a:prstGeom>
          <a:solidFill>
            <a:srgbClr val="F3BEC0"/>
          </a:solidFill>
        </p:spPr>
      </p:sp>
      <p:pic>
        <p:nvPicPr>
          <p:cNvPr id="3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882" y="2933445"/>
            <a:ext cx="375269" cy="300073"/>
          </a:xfrm>
          <a:prstGeom prst="rect">
            <a:avLst/>
          </a:prstGeom>
        </p:spPr>
      </p:pic>
      <p:sp>
        <p:nvSpPr>
          <p:cNvPr id="31" name="Text 2"/>
          <p:cNvSpPr/>
          <p:nvPr/>
        </p:nvSpPr>
        <p:spPr>
          <a:xfrm>
            <a:off x="2176208" y="2838185"/>
            <a:ext cx="20708500" cy="91609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584"/>
              </a:lnSpc>
            </a:pPr>
            <a:endParaRPr lang="en-US" sz="2700" b="1" dirty="0">
              <a:solidFill>
                <a:srgbClr val="000000"/>
              </a:solidFill>
              <a:latin typeface="Book Antiqua" panose="02040602050305030304" charset="0"/>
              <a:ea typeface="Raleway" pitchFamily="34" charset="-122"/>
              <a:cs typeface="Book Antiqua" panose="02040602050305030304" charset="0"/>
            </a:endParaRPr>
          </a:p>
        </p:txBody>
      </p:sp>
      <p:sp>
        <p:nvSpPr>
          <p:cNvPr id="32" name="Text 3"/>
          <p:cNvSpPr/>
          <p:nvPr/>
        </p:nvSpPr>
        <p:spPr>
          <a:xfrm>
            <a:off x="1200823" y="4455835"/>
            <a:ext cx="21983942" cy="91609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584"/>
              </a:lnSpc>
            </a:pPr>
            <a:r>
              <a:rPr lang="ru-RU" sz="2700" dirty="0" smtClean="0">
                <a:latin typeface="Book Antiqua" panose="02040602050305030304" charset="0"/>
                <a:cs typeface="Book Antiqua" panose="02040602050305030304" charset="0"/>
              </a:rPr>
              <a:t>«</a:t>
            </a:r>
            <a:r>
              <a:rPr lang="ru-RU" sz="2700" dirty="0">
                <a:latin typeface="Book Antiqua" panose="02040602050305030304" charset="0"/>
                <a:cs typeface="Book Antiqua" panose="02040602050305030304" charset="0"/>
              </a:rPr>
              <a:t>Н</a:t>
            </a:r>
            <a:r>
              <a:rPr lang="ru-RU" sz="2700" dirty="0" smtClean="0">
                <a:latin typeface="Book Antiqua" panose="02040602050305030304" charset="0"/>
                <a:cs typeface="Book Antiqua" panose="02040602050305030304" charset="0"/>
              </a:rPr>
              <a:t>овые субсидии» Минкультуры России предусматривают учет статуса населенного пункта на предмет отнесения его к опорному сельскому населённому пункту </a:t>
            </a:r>
            <a:endParaRPr lang="en-US" sz="2700" dirty="0">
              <a:latin typeface="Book Antiqua" panose="02040602050305030304" charset="0"/>
              <a:cs typeface="Book Antiqua" panose="02040602050305030304" charset="0"/>
            </a:endParaRPr>
          </a:p>
        </p:txBody>
      </p:sp>
      <p:sp>
        <p:nvSpPr>
          <p:cNvPr id="33" name="Shape 4"/>
          <p:cNvSpPr/>
          <p:nvPr/>
        </p:nvSpPr>
        <p:spPr>
          <a:xfrm>
            <a:off x="548001" y="5917354"/>
            <a:ext cx="23251884" cy="7668017"/>
          </a:xfrm>
          <a:prstGeom prst="roundRect">
            <a:avLst>
              <a:gd name="adj" fmla="val 11522"/>
            </a:avLst>
          </a:prstGeom>
          <a:solidFill>
            <a:srgbClr val="F7D4D5"/>
          </a:solidFill>
          <a:ln w="7620">
            <a:solidFill>
              <a:srgbClr val="DDBABB"/>
            </a:solidFill>
            <a:prstDash val="solid"/>
          </a:ln>
        </p:spPr>
      </p:sp>
      <p:sp>
        <p:nvSpPr>
          <p:cNvPr id="34" name="Text 5"/>
          <p:cNvSpPr/>
          <p:nvPr/>
        </p:nvSpPr>
        <p:spPr>
          <a:xfrm>
            <a:off x="1513582" y="5991126"/>
            <a:ext cx="4699703" cy="4689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3667"/>
              </a:lnSpc>
            </a:pPr>
            <a:r>
              <a:rPr lang="ru-RU" b="1" dirty="0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Г. Тулун</a:t>
            </a:r>
          </a:p>
          <a:p>
            <a:pPr>
              <a:lnSpc>
                <a:spcPts val="3667"/>
              </a:lnSpc>
            </a:pPr>
            <a:r>
              <a:rPr lang="ru-RU" b="1" dirty="0" smtClean="0">
                <a:latin typeface="Book Antiqua" panose="02040602050305030304" pitchFamily="18" charset="0"/>
              </a:rPr>
              <a:t>Г. Тайшет</a:t>
            </a:r>
            <a:r>
              <a:rPr lang="ru-RU" b="1" dirty="0">
                <a:latin typeface="Book Antiqua" panose="02040602050305030304" pitchFamily="18" charset="0"/>
              </a:rPr>
              <a:t>, пос. </a:t>
            </a:r>
            <a:r>
              <a:rPr lang="ru-RU" b="1" dirty="0" err="1" smtClean="0">
                <a:latin typeface="Book Antiqua" panose="02040602050305030304" pitchFamily="18" charset="0"/>
              </a:rPr>
              <a:t>Новобирюсинский</a:t>
            </a:r>
            <a:r>
              <a:rPr lang="ru-RU" b="1" dirty="0" smtClean="0">
                <a:latin typeface="Book Antiqua" panose="02040602050305030304" pitchFamily="18" charset="0"/>
              </a:rPr>
              <a:t> (Тайшетский МО)</a:t>
            </a:r>
            <a:endParaRPr lang="ru-RU" b="1" dirty="0">
              <a:solidFill>
                <a:srgbClr val="000000"/>
              </a:solidFill>
              <a:latin typeface="Book Antiqua" panose="02040602050305030304" charset="0"/>
              <a:ea typeface="Raleway Bold" pitchFamily="34" charset="-122"/>
              <a:cs typeface="Book Antiqua" panose="02040602050305030304" charset="0"/>
            </a:endParaRPr>
          </a:p>
          <a:p>
            <a:pPr>
              <a:lnSpc>
                <a:spcPts val="3667"/>
              </a:lnSpc>
            </a:pPr>
            <a:r>
              <a:rPr lang="ru-RU" b="1" dirty="0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Г</a:t>
            </a:r>
            <a:r>
              <a:rPr lang="ru-RU" b="1" dirty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. </a:t>
            </a:r>
            <a:r>
              <a:rPr lang="ru-RU" b="1" dirty="0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Саянск</a:t>
            </a:r>
          </a:p>
          <a:p>
            <a:pPr>
              <a:lnSpc>
                <a:spcPts val="3667"/>
              </a:lnSpc>
            </a:pPr>
            <a:r>
              <a:rPr lang="ru-RU" b="1" dirty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Г. Свирск</a:t>
            </a:r>
            <a:endParaRPr lang="en-US" b="1" dirty="0">
              <a:solidFill>
                <a:srgbClr val="000000"/>
              </a:solidFill>
              <a:latin typeface="Book Antiqua" panose="02040602050305030304" charset="0"/>
              <a:ea typeface="Raleway Bold" pitchFamily="34" charset="-122"/>
              <a:cs typeface="Book Antiqua" panose="02040602050305030304" charset="0"/>
            </a:endParaRPr>
          </a:p>
          <a:p>
            <a:pPr>
              <a:lnSpc>
                <a:spcPts val="3667"/>
              </a:lnSpc>
            </a:pPr>
            <a:r>
              <a:rPr lang="ru-RU" b="1" dirty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Г. Зима</a:t>
            </a:r>
            <a:endParaRPr lang="en-US" b="1" dirty="0">
              <a:solidFill>
                <a:srgbClr val="000000"/>
              </a:solidFill>
              <a:latin typeface="Book Antiqua" panose="02040602050305030304" charset="0"/>
              <a:ea typeface="Raleway Bold" pitchFamily="34" charset="-122"/>
              <a:cs typeface="Book Antiqua" panose="02040602050305030304" charset="0"/>
            </a:endParaRPr>
          </a:p>
          <a:p>
            <a:pPr>
              <a:lnSpc>
                <a:spcPts val="3667"/>
              </a:lnSpc>
            </a:pPr>
            <a:r>
              <a:rPr lang="ru-RU" b="1" dirty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Г. Нижнеудинск, г. </a:t>
            </a:r>
            <a:r>
              <a:rPr lang="ru-RU" b="1" dirty="0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Алзамай  (</a:t>
            </a:r>
            <a:r>
              <a:rPr lang="ru-RU" b="1" dirty="0" err="1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Нижнеудинский</a:t>
            </a:r>
            <a:r>
              <a:rPr lang="ru-RU" b="1" dirty="0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 р-н)</a:t>
            </a:r>
            <a:endParaRPr lang="en-US" b="1" dirty="0">
              <a:solidFill>
                <a:srgbClr val="000000"/>
              </a:solidFill>
              <a:latin typeface="Book Antiqua" panose="02040602050305030304" charset="0"/>
              <a:ea typeface="Raleway Bold" pitchFamily="34" charset="-122"/>
              <a:cs typeface="Book Antiqua" panose="02040602050305030304" charset="0"/>
            </a:endParaRPr>
          </a:p>
          <a:p>
            <a:pPr>
              <a:lnSpc>
                <a:spcPts val="3667"/>
              </a:lnSpc>
            </a:pPr>
            <a:r>
              <a:rPr lang="ru-RU" b="1" dirty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Г. Железногорск-Илимский, </a:t>
            </a:r>
            <a:r>
              <a:rPr lang="ru-RU" b="1" dirty="0" err="1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р.п</a:t>
            </a:r>
            <a:r>
              <a:rPr lang="ru-RU" b="1" dirty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. Новая </a:t>
            </a:r>
            <a:r>
              <a:rPr lang="ru-RU" b="1" dirty="0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Игирма </a:t>
            </a:r>
          </a:p>
          <a:p>
            <a:pPr>
              <a:lnSpc>
                <a:spcPts val="3667"/>
              </a:lnSpc>
            </a:pPr>
            <a:r>
              <a:rPr lang="ru-RU" b="1" dirty="0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(</a:t>
            </a:r>
            <a:r>
              <a:rPr lang="ru-RU" b="1" dirty="0" err="1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Н</a:t>
            </a:r>
            <a:r>
              <a:rPr lang="ru-RU" b="1" dirty="0" err="1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ижнеилимский</a:t>
            </a:r>
            <a:r>
              <a:rPr lang="ru-RU" b="1" dirty="0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 МО)</a:t>
            </a:r>
            <a:endParaRPr lang="en-US" b="1" dirty="0">
              <a:solidFill>
                <a:srgbClr val="000000"/>
              </a:solidFill>
              <a:latin typeface="Book Antiqua" panose="02040602050305030304" charset="0"/>
              <a:ea typeface="Raleway Bold" pitchFamily="34" charset="-122"/>
              <a:cs typeface="Book Antiqua" panose="02040602050305030304" charset="0"/>
            </a:endParaRPr>
          </a:p>
          <a:p>
            <a:pPr>
              <a:lnSpc>
                <a:spcPts val="3667"/>
              </a:lnSpc>
            </a:pPr>
            <a:r>
              <a:rPr lang="ru-RU" b="1" dirty="0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Г. </a:t>
            </a:r>
            <a:r>
              <a:rPr lang="ru-RU" b="1" dirty="0" err="1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Слюдянка</a:t>
            </a:r>
            <a:r>
              <a:rPr lang="ru-RU" b="1" dirty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, г. </a:t>
            </a:r>
            <a:r>
              <a:rPr lang="ru-RU" b="1" dirty="0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Байкальск (</a:t>
            </a:r>
            <a:r>
              <a:rPr lang="ru-RU" b="1" dirty="0" err="1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Слюдянский</a:t>
            </a:r>
            <a:r>
              <a:rPr lang="ru-RU" b="1" dirty="0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 МО)</a:t>
            </a:r>
            <a:endParaRPr lang="en-US" b="1" dirty="0">
              <a:solidFill>
                <a:srgbClr val="000000"/>
              </a:solidFill>
              <a:latin typeface="Book Antiqua" panose="02040602050305030304" charset="0"/>
              <a:ea typeface="Raleway Bold" pitchFamily="34" charset="-122"/>
              <a:cs typeface="Book Antiqua" panose="02040602050305030304" charset="0"/>
            </a:endParaRPr>
          </a:p>
          <a:p>
            <a:pPr>
              <a:lnSpc>
                <a:spcPts val="3667"/>
              </a:lnSpc>
            </a:pPr>
            <a:r>
              <a:rPr lang="ru-RU" b="1" dirty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Г. Бодайбо</a:t>
            </a:r>
            <a:endParaRPr lang="en-US" b="1" dirty="0">
              <a:solidFill>
                <a:srgbClr val="000000"/>
              </a:solidFill>
              <a:latin typeface="Book Antiqua" panose="02040602050305030304" charset="0"/>
              <a:ea typeface="Raleway Bold" pitchFamily="34" charset="-122"/>
              <a:cs typeface="Book Antiqua" panose="02040602050305030304" charset="0"/>
            </a:endParaRPr>
          </a:p>
          <a:p>
            <a:pPr>
              <a:lnSpc>
                <a:spcPts val="3667"/>
              </a:lnSpc>
            </a:pPr>
            <a:r>
              <a:rPr lang="ru-RU" b="1" dirty="0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Г</a:t>
            </a:r>
            <a:r>
              <a:rPr lang="ru-RU" b="1" dirty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. </a:t>
            </a:r>
            <a:r>
              <a:rPr lang="ru-RU" b="1" dirty="0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Киренск (Киренский МО)</a:t>
            </a:r>
          </a:p>
          <a:p>
            <a:pPr>
              <a:lnSpc>
                <a:spcPts val="3667"/>
              </a:lnSpc>
            </a:pPr>
            <a:r>
              <a:rPr lang="ru-RU" b="1" dirty="0" err="1" smtClean="0">
                <a:latin typeface="Book Antiqua" panose="02040602050305030304" pitchFamily="18" charset="0"/>
              </a:rPr>
              <a:t>Р.п</a:t>
            </a:r>
            <a:r>
              <a:rPr lang="ru-RU" b="1" dirty="0" smtClean="0">
                <a:latin typeface="Book Antiqua" panose="02040602050305030304" pitchFamily="18" charset="0"/>
              </a:rPr>
              <a:t>. </a:t>
            </a:r>
            <a:r>
              <a:rPr lang="ru-RU" b="1" dirty="0" err="1" smtClean="0">
                <a:latin typeface="Book Antiqua" panose="02040602050305030304" pitchFamily="18" charset="0"/>
              </a:rPr>
              <a:t>Залари</a:t>
            </a:r>
            <a:r>
              <a:rPr lang="ru-RU" b="1" dirty="0" smtClean="0">
                <a:latin typeface="Book Antiqua" panose="02040602050305030304" pitchFamily="18" charset="0"/>
              </a:rPr>
              <a:t> (</a:t>
            </a:r>
            <a:r>
              <a:rPr lang="ru-RU" b="1" dirty="0" err="1" smtClean="0">
                <a:latin typeface="Book Antiqua" panose="02040602050305030304" pitchFamily="18" charset="0"/>
              </a:rPr>
              <a:t>Заларинский</a:t>
            </a:r>
            <a:r>
              <a:rPr lang="ru-RU" b="1" dirty="0" smtClean="0">
                <a:latin typeface="Book Antiqua" panose="02040602050305030304" pitchFamily="18" charset="0"/>
              </a:rPr>
              <a:t> МО)</a:t>
            </a:r>
          </a:p>
          <a:p>
            <a:pPr>
              <a:lnSpc>
                <a:spcPts val="3667"/>
              </a:lnSpc>
            </a:pPr>
            <a:r>
              <a:rPr lang="ru-RU" b="1" dirty="0" err="1" smtClean="0">
                <a:latin typeface="Book Antiqua" panose="02040602050305030304" pitchFamily="18" charset="0"/>
              </a:rPr>
              <a:t>Р.п</a:t>
            </a:r>
            <a:r>
              <a:rPr lang="ru-RU" b="1" dirty="0" smtClean="0">
                <a:latin typeface="Book Antiqua" panose="02040602050305030304" pitchFamily="18" charset="0"/>
              </a:rPr>
              <a:t>. Куйтун (</a:t>
            </a:r>
            <a:r>
              <a:rPr lang="ru-RU" b="1" dirty="0" err="1" smtClean="0">
                <a:latin typeface="Book Antiqua" panose="02040602050305030304" pitchFamily="18" charset="0"/>
              </a:rPr>
              <a:t>Куйтунский</a:t>
            </a:r>
            <a:r>
              <a:rPr lang="ru-RU" b="1" dirty="0" smtClean="0">
                <a:latin typeface="Book Antiqua" panose="02040602050305030304" pitchFamily="18" charset="0"/>
              </a:rPr>
              <a:t> р-н)</a:t>
            </a:r>
          </a:p>
          <a:p>
            <a:pPr>
              <a:lnSpc>
                <a:spcPts val="3667"/>
              </a:lnSpc>
            </a:pPr>
            <a:r>
              <a:rPr lang="ru-RU" b="1" dirty="0" err="1" smtClean="0">
                <a:latin typeface="Book Antiqua" panose="02040602050305030304" pitchFamily="18" charset="0"/>
              </a:rPr>
              <a:t>Р.п</a:t>
            </a:r>
            <a:r>
              <a:rPr lang="ru-RU" b="1" dirty="0" smtClean="0">
                <a:latin typeface="Book Antiqua" panose="02040602050305030304" pitchFamily="18" charset="0"/>
              </a:rPr>
              <a:t>. Михайловка (Черемховский р-н)</a:t>
            </a:r>
          </a:p>
          <a:p>
            <a:pPr>
              <a:lnSpc>
                <a:spcPts val="3667"/>
              </a:lnSpc>
            </a:pPr>
            <a:r>
              <a:rPr lang="ru-RU" b="1" dirty="0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Пос. </a:t>
            </a:r>
            <a:r>
              <a:rPr lang="ru-RU" b="1" dirty="0" err="1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Новонукутский</a:t>
            </a:r>
            <a:r>
              <a:rPr lang="ru-RU" b="1" dirty="0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 (</a:t>
            </a:r>
            <a:r>
              <a:rPr lang="ru-RU" b="1" dirty="0" err="1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Нукутский</a:t>
            </a:r>
            <a:r>
              <a:rPr lang="ru-RU" b="1" dirty="0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 МО)</a:t>
            </a:r>
          </a:p>
          <a:p>
            <a:pPr>
              <a:lnSpc>
                <a:spcPts val="3667"/>
              </a:lnSpc>
            </a:pPr>
            <a:r>
              <a:rPr lang="ru-RU" b="1" dirty="0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Пос. Усть-Ордынский (</a:t>
            </a:r>
            <a:r>
              <a:rPr lang="ru-RU" b="1" dirty="0" err="1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Эхирит-Булагатский</a:t>
            </a:r>
            <a:r>
              <a:rPr lang="ru-RU" b="1" dirty="0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 р-н)</a:t>
            </a:r>
            <a:endParaRPr lang="en-US" b="1" dirty="0">
              <a:solidFill>
                <a:srgbClr val="000000"/>
              </a:solidFill>
              <a:latin typeface="Book Antiqua" panose="02040602050305030304" charset="0"/>
              <a:ea typeface="Raleway Bold" pitchFamily="34" charset="-122"/>
              <a:cs typeface="Book Antiqua" panose="02040602050305030304" charset="0"/>
            </a:endParaRPr>
          </a:p>
        </p:txBody>
      </p:sp>
      <p:sp>
        <p:nvSpPr>
          <p:cNvPr id="36" name="Text 7"/>
          <p:cNvSpPr/>
          <p:nvPr/>
        </p:nvSpPr>
        <p:spPr>
          <a:xfrm>
            <a:off x="12641689" y="5991126"/>
            <a:ext cx="5295650" cy="4689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3667"/>
              </a:lnSpc>
            </a:pPr>
            <a:endParaRPr lang="en-US" b="1" dirty="0">
              <a:solidFill>
                <a:srgbClr val="000000"/>
              </a:solidFill>
              <a:latin typeface="Book Antiqua" panose="02040602050305030304" charset="0"/>
              <a:ea typeface="Raleway Bold" pitchFamily="34" charset="-122"/>
              <a:cs typeface="Book Antiqua" panose="02040602050305030304" charset="0"/>
            </a:endParaRPr>
          </a:p>
        </p:txBody>
      </p:sp>
      <p:sp>
        <p:nvSpPr>
          <p:cNvPr id="38" name="Text 9"/>
          <p:cNvSpPr/>
          <p:nvPr/>
        </p:nvSpPr>
        <p:spPr>
          <a:xfrm>
            <a:off x="1513583" y="7358121"/>
            <a:ext cx="3752896" cy="4689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3667"/>
              </a:lnSpc>
            </a:pPr>
            <a:endParaRPr lang="en-US" b="1" dirty="0">
              <a:solidFill>
                <a:srgbClr val="000000"/>
              </a:solidFill>
              <a:latin typeface="Book Antiqua" panose="02040602050305030304" charset="0"/>
              <a:ea typeface="Raleway Bold" pitchFamily="34" charset="-122"/>
              <a:cs typeface="Book Antiqua" panose="02040602050305030304" charset="0"/>
            </a:endParaRPr>
          </a:p>
        </p:txBody>
      </p:sp>
      <p:sp>
        <p:nvSpPr>
          <p:cNvPr id="40" name="Text 11"/>
          <p:cNvSpPr/>
          <p:nvPr/>
        </p:nvSpPr>
        <p:spPr>
          <a:xfrm>
            <a:off x="12641689" y="7358121"/>
            <a:ext cx="5644526" cy="4689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3667"/>
              </a:lnSpc>
            </a:pPr>
            <a:endParaRPr lang="en-US" b="1" dirty="0">
              <a:solidFill>
                <a:srgbClr val="000000"/>
              </a:solidFill>
              <a:latin typeface="Book Antiqua" panose="02040602050305030304" charset="0"/>
              <a:ea typeface="Raleway Bold" pitchFamily="34" charset="-122"/>
              <a:cs typeface="Book Antiqua" panose="02040602050305030304" charset="0"/>
            </a:endParaRPr>
          </a:p>
        </p:txBody>
      </p:sp>
      <p:sp>
        <p:nvSpPr>
          <p:cNvPr id="42" name="Text 13"/>
          <p:cNvSpPr/>
          <p:nvPr/>
        </p:nvSpPr>
        <p:spPr>
          <a:xfrm>
            <a:off x="1513583" y="8725117"/>
            <a:ext cx="4596311" cy="4689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3667"/>
              </a:lnSpc>
            </a:pPr>
            <a:endParaRPr lang="en-US" b="1" dirty="0">
              <a:solidFill>
                <a:srgbClr val="000000"/>
              </a:solidFill>
              <a:latin typeface="Book Antiqua" panose="02040602050305030304" charset="0"/>
              <a:ea typeface="Raleway Bold" pitchFamily="34" charset="-122"/>
              <a:cs typeface="Book Antiqua" panose="02040602050305030304" charset="0"/>
            </a:endParaRPr>
          </a:p>
        </p:txBody>
      </p:sp>
      <p:sp>
        <p:nvSpPr>
          <p:cNvPr id="46" name="Text 17"/>
          <p:cNvSpPr/>
          <p:nvPr/>
        </p:nvSpPr>
        <p:spPr>
          <a:xfrm>
            <a:off x="1513583" y="10092112"/>
            <a:ext cx="3752896" cy="4689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3667"/>
              </a:lnSpc>
            </a:pPr>
            <a:endParaRPr lang="en-US" b="1" dirty="0">
              <a:solidFill>
                <a:srgbClr val="000000"/>
              </a:solidFill>
              <a:latin typeface="Book Antiqua" panose="02040602050305030304" charset="0"/>
              <a:ea typeface="Raleway Bold" pitchFamily="34" charset="-122"/>
              <a:cs typeface="Book Antiqua" panose="02040602050305030304" charset="0"/>
            </a:endParaRPr>
          </a:p>
        </p:txBody>
      </p:sp>
      <p:sp>
        <p:nvSpPr>
          <p:cNvPr id="48" name="Text 19"/>
          <p:cNvSpPr/>
          <p:nvPr/>
        </p:nvSpPr>
        <p:spPr>
          <a:xfrm>
            <a:off x="12641689" y="10092112"/>
            <a:ext cx="3752896" cy="4689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3667"/>
              </a:lnSpc>
            </a:pPr>
            <a:endParaRPr lang="en-US" b="1" dirty="0">
              <a:solidFill>
                <a:srgbClr val="000000"/>
              </a:solidFill>
              <a:latin typeface="Book Antiqua" panose="02040602050305030304" charset="0"/>
              <a:ea typeface="Raleway Bold" pitchFamily="34" charset="-122"/>
              <a:cs typeface="Book Antiqua" panose="02040602050305030304" charset="0"/>
            </a:endParaRPr>
          </a:p>
        </p:txBody>
      </p:sp>
      <p:sp>
        <p:nvSpPr>
          <p:cNvPr id="50" name="Text 21"/>
          <p:cNvSpPr/>
          <p:nvPr/>
        </p:nvSpPr>
        <p:spPr>
          <a:xfrm>
            <a:off x="1513583" y="11459109"/>
            <a:ext cx="3752896" cy="4689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3667"/>
              </a:lnSpc>
            </a:pPr>
            <a:endParaRPr lang="en-US" b="1" dirty="0">
              <a:solidFill>
                <a:srgbClr val="000000"/>
              </a:solidFill>
              <a:latin typeface="Book Antiqua" panose="02040602050305030304" charset="0"/>
              <a:ea typeface="Raleway Bold" pitchFamily="34" charset="-122"/>
              <a:cs typeface="Book Antiqua" panose="02040602050305030304" charset="0"/>
            </a:endParaRPr>
          </a:p>
        </p:txBody>
      </p:sp>
      <p:sp>
        <p:nvSpPr>
          <p:cNvPr id="52" name="Text 23"/>
          <p:cNvSpPr/>
          <p:nvPr/>
        </p:nvSpPr>
        <p:spPr>
          <a:xfrm>
            <a:off x="12641689" y="11459109"/>
            <a:ext cx="10230318" cy="93792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667"/>
              </a:lnSpc>
            </a:pPr>
            <a:r>
              <a:rPr lang="ru-RU" b="1" dirty="0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 </a:t>
            </a:r>
            <a:endParaRPr lang="en-US" b="1" dirty="0">
              <a:solidFill>
                <a:srgbClr val="000000"/>
              </a:solidFill>
              <a:latin typeface="Book Antiqua" panose="02040602050305030304" charset="0"/>
              <a:ea typeface="Raleway Bold" pitchFamily="34" charset="-122"/>
              <a:cs typeface="Book Antiqua" panose="020406020503050303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3992" y="2344817"/>
            <a:ext cx="205580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Распоряжение Правительства Иркутской области от 28 февраля 2023 г. N 123-рп</a:t>
            </a:r>
            <a:br>
              <a:rPr lang="ru-RU" dirty="0">
                <a:latin typeface="Book Antiqua" panose="02040602050305030304" pitchFamily="18" charset="0"/>
              </a:rPr>
            </a:br>
            <a:r>
              <a:rPr lang="ru-RU" dirty="0">
                <a:latin typeface="Book Antiqua" panose="02040602050305030304" pitchFamily="18" charset="0"/>
              </a:rPr>
              <a:t>"Об утверждении перечня сельских опорных населенных пунктов Иркутской области и прилегающих к ним территорий, образующих сельские агломерации Иркутской области"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49239" y="6137697"/>
            <a:ext cx="1089815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Book Antiqua" panose="02040602050305030304" pitchFamily="18" charset="0"/>
              </a:rPr>
              <a:t>Р.п.Качуг</a:t>
            </a:r>
            <a:r>
              <a:rPr lang="ru-RU" b="1" dirty="0" smtClean="0">
                <a:latin typeface="Book Antiqua" panose="02040602050305030304" pitchFamily="18" charset="0"/>
              </a:rPr>
              <a:t> (</a:t>
            </a:r>
            <a:r>
              <a:rPr lang="ru-RU" b="1" dirty="0" err="1" smtClean="0">
                <a:latin typeface="Book Antiqua" panose="02040602050305030304" pitchFamily="18" charset="0"/>
              </a:rPr>
              <a:t>Качугский</a:t>
            </a:r>
            <a:r>
              <a:rPr lang="ru-RU" b="1" dirty="0" smtClean="0">
                <a:latin typeface="Book Antiqua" panose="02040602050305030304" pitchFamily="18" charset="0"/>
              </a:rPr>
              <a:t> МО)</a:t>
            </a:r>
          </a:p>
          <a:p>
            <a:r>
              <a:rPr lang="ru-RU" b="1" dirty="0" err="1" smtClean="0">
                <a:latin typeface="Book Antiqua" panose="02040602050305030304" pitchFamily="18" charset="0"/>
              </a:rPr>
              <a:t>Р.п</a:t>
            </a:r>
            <a:r>
              <a:rPr lang="ru-RU" b="1" dirty="0" smtClean="0">
                <a:latin typeface="Book Antiqua" panose="02040602050305030304" pitchFamily="18" charset="0"/>
              </a:rPr>
              <a:t>. Магистральный (</a:t>
            </a:r>
            <a:r>
              <a:rPr lang="ru-RU" b="1" dirty="0" err="1" smtClean="0">
                <a:latin typeface="Book Antiqua" panose="02040602050305030304" pitchFamily="18" charset="0"/>
              </a:rPr>
              <a:t>Казачинско-ленский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smtClean="0">
                <a:latin typeface="Book Antiqua" panose="02040602050305030304" pitchFamily="18" charset="0"/>
              </a:rPr>
              <a:t>р-н)</a:t>
            </a:r>
          </a:p>
          <a:p>
            <a:r>
              <a:rPr lang="ru-RU" b="1" dirty="0" smtClean="0">
                <a:latin typeface="Book Antiqua" panose="02040602050305030304" pitchFamily="18" charset="0"/>
              </a:rPr>
              <a:t>С. </a:t>
            </a:r>
            <a:r>
              <a:rPr lang="ru-RU" b="1" dirty="0" err="1" smtClean="0">
                <a:latin typeface="Book Antiqua" panose="02040602050305030304" pitchFamily="18" charset="0"/>
              </a:rPr>
              <a:t>Ербогачен</a:t>
            </a:r>
            <a:r>
              <a:rPr lang="ru-RU" b="1" dirty="0" smtClean="0">
                <a:latin typeface="Book Antiqua" panose="02040602050305030304" pitchFamily="18" charset="0"/>
              </a:rPr>
              <a:t> (</a:t>
            </a:r>
            <a:r>
              <a:rPr lang="ru-RU" b="1" dirty="0" err="1" smtClean="0">
                <a:latin typeface="Book Antiqua" panose="02040602050305030304" pitchFamily="18" charset="0"/>
              </a:rPr>
              <a:t>Катангский</a:t>
            </a:r>
            <a:r>
              <a:rPr lang="ru-RU" b="1" dirty="0" smtClean="0">
                <a:latin typeface="Book Antiqua" panose="02040602050305030304" pitchFamily="18" charset="0"/>
              </a:rPr>
              <a:t> р-н)</a:t>
            </a:r>
          </a:p>
          <a:p>
            <a:r>
              <a:rPr lang="ru-RU" b="1" dirty="0" err="1" smtClean="0">
                <a:latin typeface="Book Antiqua" panose="02040602050305030304" pitchFamily="18" charset="0"/>
              </a:rPr>
              <a:t>Р.п</a:t>
            </a:r>
            <a:r>
              <a:rPr lang="ru-RU" b="1" dirty="0" smtClean="0">
                <a:latin typeface="Book Antiqua" panose="02040602050305030304" pitchFamily="18" charset="0"/>
              </a:rPr>
              <a:t>. Мама (Мамско-Чуйский р-н)</a:t>
            </a:r>
          </a:p>
          <a:p>
            <a:r>
              <a:rPr lang="ru-RU" b="1" dirty="0" smtClean="0">
                <a:latin typeface="Book Antiqua" panose="02040602050305030304" pitchFamily="18" charset="0"/>
              </a:rPr>
              <a:t>Пос. Бохан (</a:t>
            </a:r>
            <a:r>
              <a:rPr lang="ru-RU" b="1" dirty="0" err="1" smtClean="0">
                <a:latin typeface="Book Antiqua" panose="02040602050305030304" pitchFamily="18" charset="0"/>
              </a:rPr>
              <a:t>Боханский</a:t>
            </a:r>
            <a:r>
              <a:rPr lang="ru-RU" b="1" dirty="0" smtClean="0">
                <a:latin typeface="Book Antiqua" panose="02040602050305030304" pitchFamily="18" charset="0"/>
              </a:rPr>
              <a:t> р-н)</a:t>
            </a:r>
          </a:p>
          <a:p>
            <a:r>
              <a:rPr lang="ru-RU" b="1" dirty="0" smtClean="0">
                <a:latin typeface="Book Antiqua" panose="02040602050305030304" pitchFamily="18" charset="0"/>
              </a:rPr>
              <a:t>Пос. Кутулик (</a:t>
            </a:r>
            <a:r>
              <a:rPr lang="ru-RU" b="1" dirty="0" err="1" smtClean="0">
                <a:latin typeface="Book Antiqua" panose="02040602050305030304" pitchFamily="18" charset="0"/>
              </a:rPr>
              <a:t>Аларский</a:t>
            </a:r>
            <a:r>
              <a:rPr lang="ru-RU" b="1" dirty="0" smtClean="0">
                <a:latin typeface="Book Antiqua" panose="02040602050305030304" pitchFamily="18" charset="0"/>
              </a:rPr>
              <a:t> р-н)</a:t>
            </a:r>
          </a:p>
          <a:p>
            <a:r>
              <a:rPr lang="ru-RU" b="1" dirty="0" smtClean="0">
                <a:latin typeface="Book Antiqua" panose="02040602050305030304" pitchFamily="18" charset="0"/>
              </a:rPr>
              <a:t>С. Оса (</a:t>
            </a:r>
            <a:r>
              <a:rPr lang="ru-RU" b="1" dirty="0" err="1" smtClean="0">
                <a:latin typeface="Book Antiqua" panose="02040602050305030304" pitchFamily="18" charset="0"/>
              </a:rPr>
              <a:t>Осинский</a:t>
            </a:r>
            <a:r>
              <a:rPr lang="ru-RU" b="1" dirty="0" smtClean="0">
                <a:latin typeface="Book Antiqua" panose="02040602050305030304" pitchFamily="18" charset="0"/>
              </a:rPr>
              <a:t> р-н)</a:t>
            </a:r>
          </a:p>
          <a:p>
            <a:r>
              <a:rPr lang="ru-RU" b="1" dirty="0" smtClean="0">
                <a:latin typeface="Book Antiqua" panose="02040602050305030304" pitchFamily="18" charset="0"/>
              </a:rPr>
              <a:t>Пос. Усть-Уда (</a:t>
            </a:r>
            <a:r>
              <a:rPr lang="ru-RU" b="1" dirty="0" err="1" smtClean="0">
                <a:latin typeface="Book Antiqua" panose="02040602050305030304" pitchFamily="18" charset="0"/>
              </a:rPr>
              <a:t>Усть-Удинский</a:t>
            </a:r>
            <a:r>
              <a:rPr lang="ru-RU" b="1" dirty="0" smtClean="0">
                <a:latin typeface="Book Antiqua" panose="02040602050305030304" pitchFamily="18" charset="0"/>
              </a:rPr>
              <a:t> МО)</a:t>
            </a:r>
          </a:p>
          <a:p>
            <a:r>
              <a:rPr lang="ru-RU" b="1" dirty="0" smtClean="0">
                <a:latin typeface="Book Antiqua" panose="02040602050305030304" pitchFamily="18" charset="0"/>
              </a:rPr>
              <a:t>Г. Усть-Кут</a:t>
            </a:r>
          </a:p>
          <a:p>
            <a:r>
              <a:rPr lang="ru-RU" b="1" dirty="0" err="1" smtClean="0">
                <a:latin typeface="Book Antiqua" panose="02040602050305030304" pitchFamily="18" charset="0"/>
              </a:rPr>
              <a:t>Р.п</a:t>
            </a:r>
            <a:r>
              <a:rPr lang="ru-RU" b="1" dirty="0" smtClean="0">
                <a:latin typeface="Book Antiqua" panose="02040602050305030304" pitchFamily="18" charset="0"/>
              </a:rPr>
              <a:t>. Жигалово (</a:t>
            </a:r>
            <a:r>
              <a:rPr lang="ru-RU" b="1" dirty="0" err="1" smtClean="0">
                <a:latin typeface="Book Antiqua" panose="02040602050305030304" pitchFamily="18" charset="0"/>
              </a:rPr>
              <a:t>Жигаловский</a:t>
            </a:r>
            <a:r>
              <a:rPr lang="ru-RU" b="1" dirty="0" smtClean="0">
                <a:latin typeface="Book Antiqua" panose="02040602050305030304" pitchFamily="18" charset="0"/>
              </a:rPr>
              <a:t> МО)</a:t>
            </a:r>
          </a:p>
          <a:p>
            <a:r>
              <a:rPr lang="ru-RU" b="1" dirty="0" err="1" smtClean="0">
                <a:latin typeface="Book Antiqua" panose="02040602050305030304" pitchFamily="18" charset="0"/>
              </a:rPr>
              <a:t>Р.п</a:t>
            </a:r>
            <a:r>
              <a:rPr lang="ru-RU" b="1" dirty="0" smtClean="0">
                <a:latin typeface="Book Antiqua" panose="02040602050305030304" pitchFamily="18" charset="0"/>
              </a:rPr>
              <a:t>. Чунский (Чунский МО)</a:t>
            </a:r>
          </a:p>
          <a:p>
            <a:r>
              <a:rPr lang="ru-RU" b="1" dirty="0" smtClean="0">
                <a:latin typeface="Book Antiqua" panose="02040602050305030304" pitchFamily="18" charset="0"/>
              </a:rPr>
              <a:t>С. Еланцы (</a:t>
            </a:r>
            <a:r>
              <a:rPr lang="ru-RU" b="1" dirty="0" err="1" smtClean="0">
                <a:latin typeface="Book Antiqua" panose="02040602050305030304" pitchFamily="18" charset="0"/>
              </a:rPr>
              <a:t>Ольхонский</a:t>
            </a:r>
            <a:r>
              <a:rPr lang="ru-RU" b="1" dirty="0" smtClean="0">
                <a:latin typeface="Book Antiqua" panose="02040602050305030304" pitchFamily="18" charset="0"/>
              </a:rPr>
              <a:t> р-н)</a:t>
            </a:r>
          </a:p>
          <a:p>
            <a:r>
              <a:rPr lang="ru-RU" b="1" dirty="0" smtClean="0">
                <a:latin typeface="Book Antiqua" panose="02040602050305030304" pitchFamily="18" charset="0"/>
              </a:rPr>
              <a:t>Пос. Балаганск (</a:t>
            </a:r>
            <a:r>
              <a:rPr lang="ru-RU" b="1" dirty="0" err="1" smtClean="0">
                <a:latin typeface="Book Antiqua" panose="02040602050305030304" pitchFamily="18" charset="0"/>
              </a:rPr>
              <a:t>Балаганский</a:t>
            </a:r>
            <a:r>
              <a:rPr lang="ru-RU" b="1" dirty="0" smtClean="0">
                <a:latin typeface="Book Antiqua" panose="02040602050305030304" pitchFamily="18" charset="0"/>
              </a:rPr>
              <a:t> МО)</a:t>
            </a:r>
          </a:p>
          <a:p>
            <a:r>
              <a:rPr lang="ru-RU" b="1" dirty="0" smtClean="0">
                <a:latin typeface="Book Antiqua" panose="02040602050305030304" pitchFamily="18" charset="0"/>
              </a:rPr>
              <a:t>С. Баяндай (</a:t>
            </a:r>
            <a:r>
              <a:rPr lang="ru-RU" b="1" dirty="0" err="1" smtClean="0">
                <a:latin typeface="Book Antiqua" panose="02040602050305030304" pitchFamily="18" charset="0"/>
              </a:rPr>
              <a:t>Баяндаевский</a:t>
            </a:r>
            <a:r>
              <a:rPr lang="ru-RU" b="1" dirty="0" smtClean="0">
                <a:latin typeface="Book Antiqua" panose="02040602050305030304" pitchFamily="18" charset="0"/>
              </a:rPr>
              <a:t> р-н)</a:t>
            </a:r>
          </a:p>
          <a:p>
            <a:r>
              <a:rPr lang="ru-RU" b="1" dirty="0" smtClean="0">
                <a:latin typeface="Book Antiqua" panose="02040602050305030304" pitchFamily="18" charset="0"/>
              </a:rPr>
              <a:t>С. Покосное (Братский р-н)</a:t>
            </a:r>
            <a:endParaRPr lang="ru-RU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1"/>
          <p:cNvSpPr/>
          <p:nvPr/>
        </p:nvSpPr>
        <p:spPr>
          <a:xfrm>
            <a:off x="1253414" y="509515"/>
            <a:ext cx="21878761" cy="9760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en-US" sz="6000" b="1" dirty="0">
                <a:solidFill>
                  <a:srgbClr val="C64E50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Нормы обеспеченности передвижными многофункциональными культурными центрами устанавливаются органами государственной власти субъектов Российской Федерации.</a:t>
            </a:r>
          </a:p>
        </p:txBody>
      </p:sp>
      <p:sp>
        <p:nvSpPr>
          <p:cNvPr id="16" name="Text 2"/>
          <p:cNvSpPr/>
          <p:nvPr/>
        </p:nvSpPr>
        <p:spPr>
          <a:xfrm>
            <a:off x="1253414" y="4317211"/>
            <a:ext cx="21878761" cy="48801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3834"/>
              </a:lnSpc>
            </a:pPr>
            <a:r>
              <a:rPr lang="en-US" sz="3300" b="1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Учредитель обращает внимание при формировании сети КДУ в муниципальном округе:</a:t>
            </a:r>
          </a:p>
        </p:txBody>
      </p:sp>
      <p:pic>
        <p:nvPicPr>
          <p:cNvPr id="17" name="Image 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4" y="4725912"/>
            <a:ext cx="1494264" cy="1494264"/>
          </a:xfrm>
          <a:prstGeom prst="rect">
            <a:avLst/>
          </a:prstGeom>
        </p:spPr>
      </p:pic>
      <p:sp>
        <p:nvSpPr>
          <p:cNvPr id="18" name="Text 3"/>
          <p:cNvSpPr/>
          <p:nvPr/>
        </p:nvSpPr>
        <p:spPr>
          <a:xfrm>
            <a:off x="2271862" y="5228443"/>
            <a:ext cx="8339481" cy="4896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3834"/>
              </a:lnSpc>
            </a:pPr>
            <a:r>
              <a:rPr lang="en-US" sz="3100" b="1" dirty="0"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Территориальное и социальное равенство</a:t>
            </a:r>
          </a:p>
        </p:txBody>
      </p:sp>
      <p:sp>
        <p:nvSpPr>
          <p:cNvPr id="19" name="Text 4"/>
          <p:cNvSpPr/>
          <p:nvPr/>
        </p:nvSpPr>
        <p:spPr>
          <a:xfrm>
            <a:off x="2271862" y="5896062"/>
            <a:ext cx="9735382" cy="146404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834"/>
              </a:lnSpc>
            </a:pPr>
            <a:r>
              <a:rPr lang="en-US" sz="27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Равенство граждан в реализации их прав на доступ к культурным ценностям, участие в культурной жизни и пользование организациями культуры</a:t>
            </a:r>
          </a:p>
        </p:txBody>
      </p:sp>
      <p:sp>
        <p:nvSpPr>
          <p:cNvPr id="21" name="Text 5"/>
          <p:cNvSpPr/>
          <p:nvPr/>
        </p:nvSpPr>
        <p:spPr>
          <a:xfrm>
            <a:off x="13396792" y="5228443"/>
            <a:ext cx="5176777" cy="4896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3834"/>
              </a:lnSpc>
            </a:pPr>
            <a:r>
              <a:rPr lang="en-US" sz="3100" b="1" dirty="0"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Развитие инфраструктуры</a:t>
            </a:r>
          </a:p>
        </p:txBody>
      </p:sp>
      <p:sp>
        <p:nvSpPr>
          <p:cNvPr id="22" name="Text 6"/>
          <p:cNvSpPr/>
          <p:nvPr/>
        </p:nvSpPr>
        <p:spPr>
          <a:xfrm>
            <a:off x="13396793" y="5896063"/>
            <a:ext cx="9735382" cy="48801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3834"/>
              </a:lnSpc>
            </a:pPr>
            <a:r>
              <a:rPr lang="en-US" sz="27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Развитие инфраструктуры культурной деятельности</a:t>
            </a:r>
          </a:p>
        </p:txBody>
      </p:sp>
      <p:sp>
        <p:nvSpPr>
          <p:cNvPr id="24" name="Text 7"/>
          <p:cNvSpPr/>
          <p:nvPr/>
        </p:nvSpPr>
        <p:spPr>
          <a:xfrm>
            <a:off x="2271861" y="7953900"/>
            <a:ext cx="6519295" cy="4896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3834"/>
              </a:lnSpc>
            </a:pPr>
            <a:r>
              <a:rPr lang="en-US" sz="3100" b="1" dirty="0"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Благоприятная культурная среда</a:t>
            </a:r>
          </a:p>
        </p:txBody>
      </p:sp>
      <p:sp>
        <p:nvSpPr>
          <p:cNvPr id="25" name="Text 8"/>
          <p:cNvSpPr/>
          <p:nvPr/>
        </p:nvSpPr>
        <p:spPr>
          <a:xfrm>
            <a:off x="2271862" y="8621520"/>
            <a:ext cx="9735382" cy="146404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834"/>
              </a:lnSpc>
            </a:pPr>
            <a:r>
              <a:rPr lang="en-US" sz="27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Создание благоприятной культурной среды в малых городах и сельских поселениях, включая создание кинозалов, центров воспроизведения аудиовизуального контента</a:t>
            </a:r>
          </a:p>
        </p:txBody>
      </p:sp>
      <p:sp>
        <p:nvSpPr>
          <p:cNvPr id="27" name="Text 9"/>
          <p:cNvSpPr/>
          <p:nvPr/>
        </p:nvSpPr>
        <p:spPr>
          <a:xfrm>
            <a:off x="13396792" y="7953900"/>
            <a:ext cx="4387739" cy="4896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3834"/>
              </a:lnSpc>
            </a:pPr>
            <a:r>
              <a:rPr lang="en-US" sz="3100" b="1" dirty="0"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Цифровые технологии</a:t>
            </a:r>
          </a:p>
        </p:txBody>
      </p:sp>
      <p:sp>
        <p:nvSpPr>
          <p:cNvPr id="28" name="Text 10"/>
          <p:cNvSpPr/>
          <p:nvPr/>
        </p:nvSpPr>
        <p:spPr>
          <a:xfrm>
            <a:off x="13396793" y="8621520"/>
            <a:ext cx="9735382" cy="146404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834"/>
              </a:lnSpc>
            </a:pPr>
            <a:r>
              <a:rPr lang="en-US" sz="27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Использование цифровых коммуникационных технологий для обеспечения доступа граждан к культурным ценностям независимо от места проживания</a:t>
            </a:r>
          </a:p>
        </p:txBody>
      </p:sp>
      <p:sp>
        <p:nvSpPr>
          <p:cNvPr id="29" name="Shape 11"/>
          <p:cNvSpPr/>
          <p:nvPr/>
        </p:nvSpPr>
        <p:spPr>
          <a:xfrm>
            <a:off x="1253149" y="10735522"/>
            <a:ext cx="21878233" cy="2070340"/>
          </a:xfrm>
          <a:prstGeom prst="roundRect">
            <a:avLst>
              <a:gd name="adj" fmla="val 7417"/>
            </a:avLst>
          </a:prstGeom>
          <a:solidFill>
            <a:srgbClr val="F3BEC0"/>
          </a:solidFill>
        </p:spPr>
      </p:sp>
      <p:pic>
        <p:nvPicPr>
          <p:cNvPr id="30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766" y="10879801"/>
            <a:ext cx="391741" cy="313370"/>
          </a:xfrm>
          <a:prstGeom prst="rect">
            <a:avLst/>
          </a:prstGeom>
        </p:spPr>
      </p:pic>
      <p:sp>
        <p:nvSpPr>
          <p:cNvPr id="31" name="Text 12"/>
          <p:cNvSpPr/>
          <p:nvPr/>
        </p:nvSpPr>
        <p:spPr>
          <a:xfrm>
            <a:off x="2271861" y="10794664"/>
            <a:ext cx="20546961" cy="9760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834"/>
              </a:lnSpc>
            </a:pPr>
            <a:r>
              <a:rPr lang="en-US" sz="2700" b="1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Учёт региональной и местной специфики осуществляется органами государственной власти субъектов Российской Федерации исходя из полномочий субъектов Российской Федерации и органов местного самоуправления в пределах собственных средств.</a:t>
            </a:r>
          </a:p>
        </p:txBody>
      </p:sp>
      <p:pic>
        <p:nvPicPr>
          <p:cNvPr id="32" name="Image 0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0" y="7487646"/>
            <a:ext cx="1494264" cy="1494264"/>
          </a:xfrm>
          <a:prstGeom prst="rect">
            <a:avLst/>
          </a:prstGeom>
        </p:spPr>
      </p:pic>
      <p:pic>
        <p:nvPicPr>
          <p:cNvPr id="33" name="Image 0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748" y="4699896"/>
            <a:ext cx="1494264" cy="1494264"/>
          </a:xfrm>
          <a:prstGeom prst="rect">
            <a:avLst/>
          </a:prstGeom>
        </p:spPr>
      </p:pic>
      <p:pic>
        <p:nvPicPr>
          <p:cNvPr id="34" name="Image 0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034" y="7439328"/>
            <a:ext cx="1494264" cy="1494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52556" y="132176"/>
            <a:ext cx="17652761" cy="13991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/>
            <a:r>
              <a:rPr lang="en-US" sz="4300" b="1" dirty="0">
                <a:solidFill>
                  <a:srgbClr val="BF4E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  <a:sym typeface="+mn-ea"/>
              </a:rPr>
              <a:t>Компетенция органов местного самоуправления в решении вопросов местного значения в сфере культуры</a:t>
            </a:r>
          </a:p>
        </p:txBody>
      </p:sp>
      <p:graphicFrame>
        <p:nvGraphicFramePr>
          <p:cNvPr id="51" name="Таблица 50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100620"/>
              </p:ext>
            </p:extLst>
          </p:nvPr>
        </p:nvGraphicFramePr>
        <p:xfrm>
          <a:off x="828729" y="1519944"/>
          <a:ext cx="22728129" cy="12131319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4381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130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896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436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26784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1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Сельское</a:t>
                      </a:r>
                      <a:r>
                        <a:rPr lang="en-US" altLang="zh-CN" sz="2700" b="1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700" b="1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поселение</a:t>
                      </a:r>
                      <a:endParaRPr lang="en-US" altLang="zh-CN" sz="2700" b="1" dirty="0">
                        <a:solidFill>
                          <a:schemeClr val="tx1"/>
                        </a:solidFill>
                        <a:latin typeface="Book Antiqua" panose="02040602050305030304" charset="0"/>
                        <a:cs typeface="Book Antiqua" panose="0204060205030503030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1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Городское</a:t>
                      </a:r>
                      <a:r>
                        <a:rPr lang="en-US" altLang="zh-CN" sz="2700" b="1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700" b="1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поселение</a:t>
                      </a:r>
                      <a:endParaRPr lang="en-US" altLang="zh-CN" sz="2700" b="1" dirty="0">
                        <a:solidFill>
                          <a:schemeClr val="tx1"/>
                        </a:solidFill>
                        <a:latin typeface="Book Antiqua" panose="02040602050305030304" charset="0"/>
                        <a:cs typeface="Book Antiqua" panose="0204060205030503030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1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Муниципальный</a:t>
                      </a:r>
                      <a:r>
                        <a:rPr lang="en-US" altLang="zh-CN" sz="2700" b="1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700" b="1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район</a:t>
                      </a:r>
                      <a:endParaRPr lang="en-US" altLang="zh-CN" sz="2700" b="1" dirty="0">
                        <a:solidFill>
                          <a:schemeClr val="tx1"/>
                        </a:solidFill>
                        <a:latin typeface="Book Antiqua" panose="02040602050305030304" charset="0"/>
                        <a:cs typeface="Book Antiqua" panose="0204060205030503030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1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Городской</a:t>
                      </a:r>
                      <a:r>
                        <a:rPr lang="en-US" altLang="zh-CN" sz="2700" b="1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/</a:t>
                      </a:r>
                      <a:r>
                        <a:rPr lang="en-US" altLang="zh-CN" sz="2700" b="1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муниципальный</a:t>
                      </a:r>
                      <a:r>
                        <a:rPr lang="en-US" altLang="zh-CN" sz="2700" b="1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700" b="1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округ</a:t>
                      </a:r>
                      <a:endParaRPr lang="en-US" altLang="zh-CN" sz="2700" b="1" dirty="0">
                        <a:solidFill>
                          <a:schemeClr val="tx1"/>
                        </a:solidFill>
                        <a:latin typeface="Book Antiqua" panose="02040602050305030304" charset="0"/>
                        <a:cs typeface="Book Antiqua" panose="0204060205030503030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204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Ч. 3 </a:t>
                      </a:r>
                      <a:r>
                        <a:rPr lang="en-US" altLang="zh-CN" sz="20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ст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. 14 131-ФЗ</a:t>
                      </a: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Ч. 1 </a:t>
                      </a:r>
                      <a:r>
                        <a:rPr lang="en-US" altLang="zh-CN" sz="20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ст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. 14 131-ФЗ</a:t>
                      </a: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Ст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. 15 131-ФЗ</a:t>
                      </a: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Ст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. 16 131-ФЗ</a:t>
                      </a: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06616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-</a:t>
                      </a: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создание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условий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для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реализации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мер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,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направленных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на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укрепление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межнационального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и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межконфессионального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согласия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,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сохранение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и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развитие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языков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и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культуры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народов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Российской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Федерации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,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проживающих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на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территории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поселения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,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социальную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и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культурную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адаптацию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мигрантов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,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профилактику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межнациональных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(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межэтнических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)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конфликтов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;</a:t>
                      </a: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30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разработка и осуществление мер, направленных на укрепление межнационального и межконфессионального согласия, поддержку и развитие языков и культуры народов Российской Федерации, проживающих на территории МО, реализацию прав коренных малочисленных народов и других национальных меньшинств, обеспечение социальной и культурной адаптации мигрантов, профилактику межнациональных (межэтнических) конфликтов</a:t>
                      </a: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7720">
                <a:tc gridSpan="2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30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создание условий для организации досуга и обеспечения жителей поселения услугами организаций культуры;</a:t>
                      </a: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создание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условий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для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обеспечения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поселений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,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входящих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в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состав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муниципального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района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,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услугами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по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организации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досуга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и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услугами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организаций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культуры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;</a:t>
                      </a: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30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создание условий для организации досуга и обеспечения жителей округа услугами организаций культуры</a:t>
                      </a: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44624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30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-</a:t>
                      </a: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30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создание условий для развития местного традиционного народного художественного творчества, участие в сохранении, возрождении и развитии народных художественных промыслов в поселении;</a:t>
                      </a: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30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 создание условий для развития местного традиционного народного художественного творчества в поселениях, входящих в состав муниципального района;</a:t>
                      </a: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создание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условий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для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развития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местного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традиционного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народного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художественного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творчества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,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участие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в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сохранении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,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возрождении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и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развитии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народных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художественных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промыслов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в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округе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;</a:t>
                      </a: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53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30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-</a:t>
                      </a: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+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библиотеки</a:t>
                      </a:r>
                      <a:endParaRPr lang="en-US" altLang="zh-CN" sz="2300" dirty="0">
                        <a:solidFill>
                          <a:schemeClr val="tx1"/>
                        </a:solidFill>
                        <a:latin typeface="Book Antiqua" panose="02040602050305030304" charset="0"/>
                        <a:cs typeface="Book Antiqua" panose="0204060205030503030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53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30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-</a:t>
                      </a: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+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спорт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и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физкультура</a:t>
                      </a:r>
                      <a:endParaRPr lang="en-US" altLang="zh-CN" sz="2300" dirty="0">
                        <a:solidFill>
                          <a:schemeClr val="tx1"/>
                        </a:solidFill>
                        <a:latin typeface="Book Antiqua" panose="02040602050305030304" charset="0"/>
                        <a:cs typeface="Book Antiqua" panose="0204060205030503030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27664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30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-</a:t>
                      </a: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30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+ молодежная политика</a:t>
                      </a: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30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-</a:t>
                      </a: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+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молодежная</a:t>
                      </a:r>
                      <a:r>
                        <a:rPr lang="en-US" altLang="zh-CN" sz="2300" dirty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</a:t>
                      </a:r>
                      <a:r>
                        <a:rPr lang="en-US" altLang="zh-CN" sz="2300" dirty="0" err="1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политика</a:t>
                      </a:r>
                      <a:endParaRPr lang="en-US" altLang="zh-CN" sz="2300" dirty="0">
                        <a:solidFill>
                          <a:schemeClr val="tx1"/>
                        </a:solidFill>
                        <a:latin typeface="Book Antiqua" panose="02040602050305030304" charset="0"/>
                        <a:cs typeface="Book Antiqua" panose="0204060205030503030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0272389" y="1837150"/>
            <a:ext cx="5250109" cy="176232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6917"/>
              </a:lnSpc>
            </a:pPr>
            <a:r>
              <a:rPr lang="en-US" sz="6000" b="1" dirty="0">
                <a:solidFill>
                  <a:srgbClr val="C64E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Уставы КДУ</a:t>
            </a:r>
          </a:p>
        </p:txBody>
      </p:sp>
      <p:sp>
        <p:nvSpPr>
          <p:cNvPr id="8" name="Shape 5"/>
          <p:cNvSpPr/>
          <p:nvPr/>
        </p:nvSpPr>
        <p:spPr>
          <a:xfrm>
            <a:off x="16148043" y="3672841"/>
            <a:ext cx="7686174" cy="9445999"/>
          </a:xfrm>
          <a:prstGeom prst="roundRect">
            <a:avLst>
              <a:gd name="adj" fmla="val 3097"/>
            </a:avLst>
          </a:prstGeom>
          <a:solidFill>
            <a:srgbClr val="DA353A"/>
          </a:solidFill>
        </p:spPr>
        <p:txBody>
          <a:bodyPr lIns="152412" tIns="76206" rIns="152412" bIns="76206"/>
          <a:lstStyle/>
          <a:p>
            <a:pPr algn="l"/>
            <a:r>
              <a:rPr lang="ru-RU" altLang="en-US" b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С</a:t>
            </a:r>
            <a:r>
              <a:rPr lang="en-US" altLang="en-US" b="1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труктурное</a:t>
            </a:r>
            <a:r>
              <a:rPr lang="en-US" altLang="ru-RU" b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подразделение</a:t>
            </a:r>
            <a:r>
              <a:rPr lang="en-US" altLang="ru-RU" b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b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КДУ</a:t>
            </a:r>
            <a:r>
              <a:rPr lang="en-US" altLang="ru-RU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(</a:t>
            </a:r>
            <a:r>
              <a:rPr lang="en-US" altLang="en-US" dirty="0" err="1" smtClean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отдел</a:t>
            </a:r>
            <a:r>
              <a:rPr lang="en-US" altLang="ru-RU" dirty="0" smtClean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) </a:t>
            </a:r>
            <a:r>
              <a:rPr lang="en-US" altLang="ru-RU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– </a:t>
            </a:r>
            <a:r>
              <a:rPr lang="en-US" altLang="en-US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не</a:t>
            </a:r>
            <a:r>
              <a:rPr lang="en-US" altLang="ru-RU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является</a:t>
            </a:r>
            <a:r>
              <a:rPr lang="en-US" altLang="ru-RU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обособленным</a:t>
            </a:r>
            <a:endParaRPr lang="en-US" altLang="en-US" dirty="0">
              <a:solidFill>
                <a:schemeClr val="bg1"/>
              </a:solidFill>
              <a:latin typeface="Book Antiqua" panose="02040602050305030304" charset="0"/>
              <a:cs typeface="Book Antiqua" panose="02040602050305030304" charset="0"/>
            </a:endParaRPr>
          </a:p>
          <a:p>
            <a:pPr algn="l"/>
            <a:endParaRPr lang="ru-RU" altLang="en-US" sz="800" b="1" dirty="0" smtClean="0">
              <a:solidFill>
                <a:schemeClr val="bg1"/>
              </a:solidFill>
              <a:latin typeface="Book Antiqua" panose="02040602050305030304" charset="0"/>
              <a:cs typeface="Book Antiqua" panose="02040602050305030304" charset="0"/>
            </a:endParaRPr>
          </a:p>
          <a:p>
            <a:pPr algn="l"/>
            <a:r>
              <a:rPr lang="en-US" altLang="en-US" b="1" dirty="0" err="1" smtClean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Обособленное</a:t>
            </a:r>
            <a:r>
              <a:rPr lang="en-US" altLang="ru-RU" b="1" dirty="0" smtClean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структурное</a:t>
            </a:r>
            <a:r>
              <a:rPr lang="en-US" altLang="ru-RU" b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подразделение</a:t>
            </a:r>
            <a:r>
              <a:rPr lang="en-US" altLang="ru-RU" b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(</a:t>
            </a:r>
            <a:r>
              <a:rPr lang="en-US" altLang="en-US" b="1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филиал</a:t>
            </a:r>
            <a:r>
              <a:rPr lang="en-US" altLang="ru-RU" b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) </a:t>
            </a:r>
            <a:r>
              <a:rPr lang="en-US" altLang="ru-RU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– </a:t>
            </a:r>
            <a:r>
              <a:rPr lang="en-US" altLang="en-US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территориально</a:t>
            </a:r>
            <a:r>
              <a:rPr lang="en-US" altLang="ru-RU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обособленное</a:t>
            </a:r>
            <a:r>
              <a:rPr lang="en-US" altLang="ru-RU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, </a:t>
            </a:r>
            <a:r>
              <a:rPr lang="en-US" altLang="en-US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расположенное</a:t>
            </a:r>
            <a:r>
              <a:rPr lang="en-US" altLang="ru-RU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вне</a:t>
            </a:r>
            <a:r>
              <a:rPr lang="en-US" altLang="ru-RU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места</a:t>
            </a:r>
            <a:r>
              <a:rPr lang="en-US" altLang="ru-RU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его</a:t>
            </a:r>
            <a:r>
              <a:rPr lang="en-US" altLang="ru-RU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на</a:t>
            </a:r>
            <a:r>
              <a:rPr lang="en-US" altLang="en-US" dirty="0" err="1" smtClean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хождения</a:t>
            </a:r>
            <a:r>
              <a:rPr lang="en-US" altLang="ru-RU" dirty="0" smtClean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.</a:t>
            </a:r>
            <a:endParaRPr lang="ru-RU" altLang="ru-RU" dirty="0" smtClean="0">
              <a:solidFill>
                <a:schemeClr val="bg1"/>
              </a:solidFill>
              <a:latin typeface="Book Antiqua" panose="02040602050305030304" charset="0"/>
              <a:cs typeface="Book Antiqua" panose="02040602050305030304" charset="0"/>
            </a:endParaRPr>
          </a:p>
          <a:p>
            <a:pPr algn="l"/>
            <a:endParaRPr lang="ru-RU" altLang="ru-RU" sz="800" b="1" dirty="0" smtClean="0">
              <a:latin typeface="Book Antiqua" panose="02040602050305030304" charset="0"/>
              <a:cs typeface="Book Antiqua" panose="02040602050305030304" charset="0"/>
            </a:endParaRPr>
          </a:p>
          <a:p>
            <a:pPr algn="l"/>
            <a:r>
              <a:rPr lang="ru-RU" altLang="ru-RU" b="1" dirty="0" smtClean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Обособленное подразделение (7-НК</a:t>
            </a:r>
            <a:r>
              <a:rPr lang="ru-RU" altLang="ru-RU" dirty="0" smtClean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)= </a:t>
            </a:r>
            <a:r>
              <a:rPr lang="ru-RU" altLang="ru-RU" dirty="0" err="1" smtClean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отделы+филиалы</a:t>
            </a:r>
            <a:endParaRPr lang="en-US" altLang="ru-RU" dirty="0">
              <a:latin typeface="Book Antiqua" panose="02040602050305030304" charset="0"/>
              <a:cs typeface="Book Antiqua" panose="02040602050305030304" charset="0"/>
            </a:endParaRPr>
          </a:p>
          <a:p>
            <a:pPr algn="l"/>
            <a:endParaRPr lang="en-US" altLang="ru-RU" dirty="0">
              <a:solidFill>
                <a:schemeClr val="bg1"/>
              </a:solidFill>
              <a:latin typeface="Book Antiqua" panose="02040602050305030304" charset="0"/>
              <a:cs typeface="Book Antiqua" panose="02040602050305030304" charset="0"/>
            </a:endParaRPr>
          </a:p>
          <a:p>
            <a:pPr algn="l"/>
            <a:r>
              <a:rPr lang="en-US" altLang="en-US" b="1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Директор</a:t>
            </a:r>
            <a:r>
              <a:rPr lang="en-US" altLang="ru-RU" b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b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КДУ</a:t>
            </a:r>
            <a:r>
              <a:rPr lang="en-US" altLang="ru-RU" b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утверждает</a:t>
            </a:r>
            <a:r>
              <a:rPr lang="en-US" altLang="ru-RU" b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положение</a:t>
            </a:r>
            <a:r>
              <a:rPr lang="en-US" altLang="ru-RU" b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об</a:t>
            </a:r>
            <a:r>
              <a:rPr lang="en-US" altLang="ru-RU" b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отделе</a:t>
            </a:r>
            <a:r>
              <a:rPr lang="en-US" altLang="ru-RU" b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(</a:t>
            </a:r>
            <a:r>
              <a:rPr lang="en-US" altLang="en-US" b="1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филиале</a:t>
            </a:r>
            <a:r>
              <a:rPr lang="en-US" altLang="ru-RU" b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).</a:t>
            </a:r>
            <a:endParaRPr lang="en-US" altLang="ru-RU" dirty="0">
              <a:solidFill>
                <a:schemeClr val="bg1"/>
              </a:solidFill>
              <a:latin typeface="Book Antiqua" panose="02040602050305030304" charset="0"/>
              <a:cs typeface="Book Antiqua" panose="02040602050305030304" charset="0"/>
            </a:endParaRPr>
          </a:p>
          <a:p>
            <a:pPr algn="l"/>
            <a:endParaRPr lang="en-US" altLang="en-US" dirty="0">
              <a:solidFill>
                <a:schemeClr val="bg1"/>
              </a:solidFill>
              <a:latin typeface="Book Antiqua" panose="02040602050305030304" charset="0"/>
              <a:cs typeface="Book Antiqua" panose="02040602050305030304" charset="0"/>
            </a:endParaRPr>
          </a:p>
          <a:p>
            <a:pPr algn="l"/>
            <a:r>
              <a:rPr lang="en-US" altLang="en-US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Ст</a:t>
            </a:r>
            <a:r>
              <a:rPr lang="en-US" altLang="ru-RU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. 54 </a:t>
            </a:r>
            <a:r>
              <a:rPr lang="en-US" altLang="en-US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ГК</a:t>
            </a:r>
            <a:r>
              <a:rPr lang="en-US" altLang="ru-RU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РФ</a:t>
            </a:r>
            <a:r>
              <a:rPr lang="en-US" altLang="ru-RU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: </a:t>
            </a:r>
            <a:r>
              <a:rPr lang="en-US" altLang="en-US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место</a:t>
            </a:r>
            <a:r>
              <a:rPr lang="en-US" altLang="ru-RU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нахождения</a:t>
            </a:r>
            <a:r>
              <a:rPr lang="en-US" altLang="ru-RU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учреждения</a:t>
            </a:r>
            <a:r>
              <a:rPr lang="en-US" altLang="ru-RU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определяется</a:t>
            </a:r>
            <a:r>
              <a:rPr lang="en-US" altLang="ru-RU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местом</a:t>
            </a:r>
            <a:r>
              <a:rPr lang="en-US" altLang="ru-RU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его</a:t>
            </a:r>
            <a:r>
              <a:rPr lang="en-US" altLang="ru-RU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государственной</a:t>
            </a:r>
            <a:r>
              <a:rPr lang="en-US" altLang="ru-RU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регистрации</a:t>
            </a:r>
            <a:r>
              <a:rPr lang="en-US" altLang="ru-RU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на</a:t>
            </a:r>
            <a:r>
              <a:rPr lang="en-US" altLang="ru-RU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территории</a:t>
            </a:r>
            <a:r>
              <a:rPr lang="en-US" altLang="ru-RU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Российской</a:t>
            </a:r>
            <a:r>
              <a:rPr lang="en-US" altLang="ru-RU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Федерации</a:t>
            </a:r>
            <a:r>
              <a:rPr lang="en-US" altLang="ru-RU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путем</a:t>
            </a:r>
            <a:r>
              <a:rPr lang="en-US" altLang="ru-RU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указания</a:t>
            </a:r>
            <a:r>
              <a:rPr lang="en-US" altLang="ru-RU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наименования</a:t>
            </a:r>
            <a:r>
              <a:rPr lang="en-US" altLang="ru-RU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населенного</a:t>
            </a:r>
            <a:r>
              <a:rPr lang="ru-RU" altLang="en-US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пункта</a:t>
            </a:r>
            <a:r>
              <a:rPr lang="en-US" altLang="en-US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 </a:t>
            </a:r>
            <a:r>
              <a:rPr lang="en-US" altLang="ru-RU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(</a:t>
            </a:r>
            <a:r>
              <a:rPr lang="en-US" altLang="en-US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муниципального</a:t>
            </a:r>
            <a:r>
              <a:rPr lang="en-US" altLang="ru-RU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образования</a:t>
            </a:r>
            <a:r>
              <a:rPr lang="en-US" altLang="ru-RU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).</a:t>
            </a: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9660037" y="6040608"/>
            <a:ext cx="6488006" cy="4027425"/>
          </a:xfrm>
          <a:prstGeom prst="rect">
            <a:avLst/>
          </a:prstGeom>
          <a:noFill/>
        </p:spPr>
        <p:txBody>
          <a:bodyPr wrap="square" lIns="152412" tIns="76206" rIns="152412" bIns="76206" rtlCol="0" anchor="t">
            <a:noAutofit/>
          </a:bodyPr>
          <a:lstStyle/>
          <a:p>
            <a:pPr algn="l"/>
            <a:r>
              <a:rPr lang="en-US" altLang="en-US" b="1" dirty="0" err="1">
                <a:latin typeface="Book Antiqua" panose="02040602050305030304" charset="0"/>
                <a:cs typeface="Book Antiqua" panose="02040602050305030304" charset="0"/>
              </a:rPr>
              <a:t>Руководители</a:t>
            </a:r>
            <a:r>
              <a:rPr lang="en-US" altLang="ru-RU" b="1" dirty="0"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b="1" dirty="0">
                <a:latin typeface="Book Antiqua" panose="02040602050305030304" charset="0"/>
                <a:cs typeface="Book Antiqua" panose="02040602050305030304" charset="0"/>
              </a:rPr>
              <a:t>КДУ</a:t>
            </a:r>
            <a:r>
              <a:rPr lang="en-US" altLang="ru-RU" b="1" dirty="0"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b="1" dirty="0" err="1">
                <a:latin typeface="Book Antiqua" panose="02040602050305030304" charset="0"/>
                <a:cs typeface="Book Antiqua" panose="02040602050305030304" charset="0"/>
              </a:rPr>
              <a:t>вносят</a:t>
            </a:r>
            <a:r>
              <a:rPr lang="en-US" altLang="ru-RU" b="1" dirty="0"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b="1" dirty="0" err="1">
                <a:latin typeface="Book Antiqua" panose="02040602050305030304" charset="0"/>
                <a:cs typeface="Book Antiqua" panose="02040602050305030304" charset="0"/>
              </a:rPr>
              <a:t>корректировку</a:t>
            </a:r>
            <a:r>
              <a:rPr lang="en-US" altLang="ru-RU" b="1" dirty="0"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b="1" dirty="0">
                <a:latin typeface="Book Antiqua" panose="02040602050305030304" charset="0"/>
                <a:cs typeface="Book Antiqua" panose="02040602050305030304" charset="0"/>
              </a:rPr>
              <a:t>в</a:t>
            </a:r>
            <a:r>
              <a:rPr lang="en-US" altLang="ru-RU" b="1" dirty="0"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b="1" dirty="0" err="1">
                <a:latin typeface="Book Antiqua" panose="02040602050305030304" charset="0"/>
                <a:cs typeface="Book Antiqua" panose="02040602050305030304" charset="0"/>
              </a:rPr>
              <a:t>Устав</a:t>
            </a:r>
            <a:r>
              <a:rPr lang="en-US" altLang="ru-RU" b="1" dirty="0"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b="1" dirty="0" err="1">
                <a:latin typeface="Book Antiqua" panose="02040602050305030304" charset="0"/>
                <a:cs typeface="Book Antiqua" panose="02040602050305030304" charset="0"/>
              </a:rPr>
              <a:t>учреждения</a:t>
            </a:r>
            <a:r>
              <a:rPr lang="en-US" altLang="ru-RU" b="1" dirty="0"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b="1" dirty="0">
                <a:latin typeface="Book Antiqua" panose="02040602050305030304" charset="0"/>
                <a:cs typeface="Book Antiqua" panose="02040602050305030304" charset="0"/>
              </a:rPr>
              <a:t>в</a:t>
            </a:r>
            <a:r>
              <a:rPr lang="en-US" altLang="ru-RU" b="1" dirty="0"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b="1" dirty="0" err="1">
                <a:latin typeface="Book Antiqua" panose="02040602050305030304" charset="0"/>
                <a:cs typeface="Book Antiqua" panose="02040602050305030304" charset="0"/>
              </a:rPr>
              <a:t>части</a:t>
            </a:r>
            <a:r>
              <a:rPr lang="en-US" altLang="ru-RU" b="1" dirty="0">
                <a:latin typeface="Book Antiqua" panose="02040602050305030304" charset="0"/>
                <a:cs typeface="Book Antiqua" panose="02040602050305030304" charset="0"/>
              </a:rPr>
              <a:t>:</a:t>
            </a:r>
          </a:p>
          <a:p>
            <a:pPr algn="l"/>
            <a:r>
              <a:rPr lang="en-US" altLang="en-US" b="1" dirty="0" err="1">
                <a:latin typeface="Book Antiqua" panose="02040602050305030304" charset="0"/>
                <a:cs typeface="Book Antiqua" panose="02040602050305030304" charset="0"/>
              </a:rPr>
              <a:t>корректировки</a:t>
            </a:r>
            <a:r>
              <a:rPr lang="en-US" altLang="ru-RU" b="1" dirty="0"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b="1" dirty="0" err="1">
                <a:latin typeface="Book Antiqua" panose="02040602050305030304" charset="0"/>
                <a:cs typeface="Book Antiqua" panose="02040602050305030304" charset="0"/>
              </a:rPr>
              <a:t>видов</a:t>
            </a:r>
            <a:r>
              <a:rPr lang="en-US" altLang="ru-RU" b="1" dirty="0"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b="1" dirty="0" err="1">
                <a:latin typeface="Book Antiqua" panose="02040602050305030304" charset="0"/>
                <a:cs typeface="Book Antiqua" panose="02040602050305030304" charset="0"/>
              </a:rPr>
              <a:t>деятельности</a:t>
            </a:r>
            <a:r>
              <a:rPr lang="en-US" altLang="ru-RU" b="1" dirty="0">
                <a:latin typeface="Book Antiqua" panose="02040602050305030304" charset="0"/>
                <a:cs typeface="Book Antiqua" panose="02040602050305030304" charset="0"/>
              </a:rPr>
              <a:t>;</a:t>
            </a:r>
          </a:p>
          <a:p>
            <a:pPr algn="l"/>
            <a:r>
              <a:rPr lang="en-US" altLang="en-US" b="1" dirty="0" err="1">
                <a:latin typeface="Book Antiqua" panose="02040602050305030304" charset="0"/>
                <a:cs typeface="Book Antiqua" panose="02040602050305030304" charset="0"/>
              </a:rPr>
              <a:t>корректировки</a:t>
            </a:r>
            <a:r>
              <a:rPr lang="en-US" altLang="ru-RU" b="1" dirty="0"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b="1" dirty="0" err="1">
                <a:latin typeface="Book Antiqua" panose="02040602050305030304" charset="0"/>
                <a:cs typeface="Book Antiqua" panose="02040602050305030304" charset="0"/>
              </a:rPr>
              <a:t>информации</a:t>
            </a:r>
            <a:r>
              <a:rPr lang="en-US" altLang="ru-RU" b="1" dirty="0"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b="1" dirty="0">
                <a:latin typeface="Book Antiqua" panose="02040602050305030304" charset="0"/>
                <a:cs typeface="Book Antiqua" panose="02040602050305030304" charset="0"/>
              </a:rPr>
              <a:t>о</a:t>
            </a:r>
            <a:r>
              <a:rPr lang="en-US" altLang="ru-RU" b="1" dirty="0"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b="1" dirty="0" err="1">
                <a:latin typeface="Book Antiqua" panose="02040602050305030304" charset="0"/>
                <a:cs typeface="Book Antiqua" panose="02040602050305030304" charset="0"/>
              </a:rPr>
              <a:t>филиальной</a:t>
            </a:r>
            <a:r>
              <a:rPr lang="en-US" altLang="ru-RU" b="1" dirty="0"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b="1" dirty="0" err="1">
                <a:latin typeface="Book Antiqua" panose="02040602050305030304" charset="0"/>
                <a:cs typeface="Book Antiqua" panose="02040602050305030304" charset="0"/>
              </a:rPr>
              <a:t>сети</a:t>
            </a:r>
            <a:r>
              <a:rPr lang="en-US" altLang="ru-RU" b="1" dirty="0">
                <a:latin typeface="Book Antiqua" panose="02040602050305030304" charset="0"/>
                <a:cs typeface="Book Antiqua" panose="02040602050305030304" charset="0"/>
              </a:rPr>
              <a:t>.</a:t>
            </a:r>
            <a:endParaRPr lang="ru-RU" altLang="en-US" b="1" dirty="0">
              <a:latin typeface="Book Antiqua" panose="02040602050305030304" charset="0"/>
              <a:cs typeface="Book Antiqua" panose="0204060205030503030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81307" y="618913"/>
            <a:ext cx="7672039" cy="12673341"/>
          </a:xfrm>
          <a:prstGeom prst="round2DiagRect">
            <a:avLst/>
          </a:prstGeom>
          <a:noFill/>
          <a:ln w="57150">
            <a:solidFill>
              <a:srgbClr val="DA3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Image 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1" y="1140222"/>
            <a:ext cx="7857893" cy="11786839"/>
          </a:xfrm>
          <a:prstGeom prst="round2DiagRect">
            <a:avLst/>
          </a:prstGeom>
          <a:ln w="57150">
            <a:solidFill>
              <a:schemeClr val="bg1"/>
            </a:solidFill>
          </a:ln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27100" y="1038259"/>
            <a:ext cx="7857893" cy="11990763"/>
          </a:xfrm>
          <a:prstGeom prst="round2DiagRect">
            <a:avLst/>
          </a:prstGeom>
          <a:noFill/>
          <a:ln w="57150">
            <a:solidFill>
              <a:srgbClr val="C64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"/>
          <p:cNvSpPr/>
          <p:nvPr/>
        </p:nvSpPr>
        <p:spPr>
          <a:xfrm>
            <a:off x="2273420" y="2117802"/>
            <a:ext cx="19811027" cy="1323439"/>
          </a:xfrm>
          <a:prstGeom prst="roundRect">
            <a:avLst>
              <a:gd name="adj" fmla="val 3123"/>
            </a:avLst>
          </a:prstGeom>
          <a:solidFill>
            <a:srgbClr val="DA353A"/>
          </a:solidFill>
        </p:spPr>
      </p:sp>
      <p:sp>
        <p:nvSpPr>
          <p:cNvPr id="2" name="Text 0"/>
          <p:cNvSpPr/>
          <p:nvPr/>
        </p:nvSpPr>
        <p:spPr>
          <a:xfrm>
            <a:off x="3352554" y="534316"/>
            <a:ext cx="17652761" cy="13991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indent="457200" algn="ctr">
              <a:lnSpc>
                <a:spcPct val="115000"/>
              </a:lnSpc>
              <a:spcAft>
                <a:spcPts val="1200"/>
              </a:spcAft>
            </a:pPr>
            <a:r>
              <a:rPr lang="ru-RU" sz="4400" b="1" dirty="0">
                <a:solidFill>
                  <a:srgbClr val="DA35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Учредитель и собственник у учреждения культуры может быть только один</a:t>
            </a:r>
            <a:endParaRPr lang="ru-RU" sz="4400" dirty="0">
              <a:solidFill>
                <a:srgbClr val="DA353A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Таблица 50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7829936"/>
              </p:ext>
            </p:extLst>
          </p:nvPr>
        </p:nvGraphicFramePr>
        <p:xfrm>
          <a:off x="1108411" y="3702205"/>
          <a:ext cx="22141049" cy="9370653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61855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646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908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04356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2700" b="1" dirty="0" smtClean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Казенное КДУ</a:t>
                      </a:r>
                      <a:endParaRPr lang="en-US" altLang="zh-CN" sz="2700" b="1" dirty="0">
                        <a:solidFill>
                          <a:schemeClr val="tx1"/>
                        </a:solidFill>
                        <a:latin typeface="Book Antiqua" panose="02040602050305030304" charset="0"/>
                        <a:cs typeface="Book Antiqua" panose="0204060205030503030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2700" b="1" dirty="0" smtClean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Бюджетное</a:t>
                      </a:r>
                      <a:r>
                        <a:rPr lang="ru-RU" altLang="zh-CN" sz="2700" b="1" baseline="0" dirty="0" smtClean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КДУ</a:t>
                      </a:r>
                      <a:endParaRPr lang="en-US" altLang="zh-CN" sz="2700" b="1" dirty="0">
                        <a:solidFill>
                          <a:schemeClr val="tx1"/>
                        </a:solidFill>
                        <a:latin typeface="Book Antiqua" panose="02040602050305030304" charset="0"/>
                        <a:cs typeface="Book Antiqua" panose="0204060205030503030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2700" b="1" dirty="0" smtClean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Автономное</a:t>
                      </a:r>
                      <a:r>
                        <a:rPr lang="ru-RU" altLang="zh-CN" sz="2700" b="1" baseline="0" dirty="0" smtClean="0">
                          <a:solidFill>
                            <a:schemeClr val="tx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 КДУ</a:t>
                      </a:r>
                      <a:endParaRPr lang="en-US" altLang="zh-CN" sz="2700" b="1" dirty="0">
                        <a:solidFill>
                          <a:schemeClr val="tx1"/>
                        </a:solidFill>
                        <a:latin typeface="Book Antiqua" panose="02040602050305030304" charset="0"/>
                        <a:cs typeface="Book Antiqua" panose="0204060205030503030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8584">
                <a:tc>
                  <a:txBody>
                    <a:bodyPr/>
                    <a:lstStyle/>
                    <a:p>
                      <a:pPr marL="155575" marR="146050" algn="ctr">
                        <a:lnSpc>
                          <a:spcPct val="107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2400" spc="-1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оказывают</a:t>
                      </a:r>
                      <a:r>
                        <a:rPr lang="ru-RU" sz="2400" spc="-2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spc="-1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государственные (муниципальные)</a:t>
                      </a:r>
                      <a:r>
                        <a:rPr lang="ru-RU" sz="2400" spc="-5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spc="-1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услуги,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выполняют</a:t>
                      </a:r>
                      <a:r>
                        <a:rPr lang="ru-RU" sz="2400" spc="-6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работы</a:t>
                      </a:r>
                      <a:r>
                        <a:rPr lang="ru-RU" sz="2400" spc="-6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lang="ru-RU" sz="2400" spc="-6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spc="-2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(или)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исполняют</a:t>
                      </a:r>
                      <a:r>
                        <a:rPr lang="ru-RU" sz="2400" spc="-9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spc="-1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государственные (муниципальные)</a:t>
                      </a:r>
                      <a:r>
                        <a:rPr lang="ru-RU" sz="2400" spc="-5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spc="-1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функции</a:t>
                      </a:r>
                      <a:endParaRPr lang="ru-RU" sz="2400" dirty="0"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302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002790" marR="283210" indent="-1718945" algn="ctr">
                        <a:lnSpc>
                          <a:spcPct val="107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2400" spc="-10" dirty="0" smtClean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оказывают</a:t>
                      </a:r>
                      <a:r>
                        <a:rPr lang="ru-RU" sz="2400" spc="-15" dirty="0" smtClean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spc="-1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государственные</a:t>
                      </a:r>
                      <a:r>
                        <a:rPr lang="ru-RU" sz="2400" spc="-15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spc="-1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(муниципальные) услуги,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выполняют</a:t>
                      </a:r>
                      <a:r>
                        <a:rPr lang="ru-RU" sz="2400" spc="-9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spc="-1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работы</a:t>
                      </a:r>
                      <a:endParaRPr lang="ru-RU" sz="2400" dirty="0"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302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55575" marR="146050" algn="ctr">
                        <a:lnSpc>
                          <a:spcPct val="107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302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7607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управляются</a:t>
                      </a:r>
                      <a:r>
                        <a:rPr lang="ru-RU" sz="2400" spc="-100" dirty="0" smtClean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spc="-1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директором</a:t>
                      </a:r>
                      <a:endParaRPr lang="ru-RU" sz="2400" dirty="0"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302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47015" marR="201295" indent="-45720">
                        <a:lnSpc>
                          <a:spcPct val="107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302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524122" rtl="0" eaLnBrk="1" fontAlgn="auto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управляется</a:t>
                      </a:r>
                      <a:r>
                        <a:rPr lang="ru-RU" sz="2400" spc="-100" dirty="0" smtClean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директором</a:t>
                      </a:r>
                      <a:r>
                        <a:rPr lang="ru-RU" sz="2400" spc="-100" dirty="0" smtClean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spc="-50" dirty="0" smtClean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 </a:t>
                      </a:r>
                      <a:r>
                        <a:rPr lang="ru-RU" sz="2400" spc="-10" dirty="0" smtClean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наблюдательным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spc="-10" dirty="0" smtClean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советом</a:t>
                      </a:r>
                      <a:endParaRPr lang="ru-RU" sz="2400" dirty="0" smtClean="0"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400" dirty="0">
                        <a:solidFill>
                          <a:schemeClr val="tx1"/>
                        </a:solidFill>
                        <a:latin typeface="Book Antiqua" pitchFamily="18" charset="0"/>
                        <a:cs typeface="Book Antiqua" panose="0204060205030503030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5628454"/>
                  </a:ext>
                </a:extLst>
              </a:tr>
              <a:tr h="957608">
                <a:tc>
                  <a:txBody>
                    <a:bodyPr/>
                    <a:lstStyle/>
                    <a:p>
                      <a:pPr marL="1170305" marR="292735" indent="-868680">
                        <a:lnSpc>
                          <a:spcPct val="107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2400" spc="-10" dirty="0" smtClean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финансируется</a:t>
                      </a:r>
                      <a:r>
                        <a:rPr lang="ru-RU" sz="2400" spc="-15" dirty="0" smtClean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lang="ru-RU" sz="2400" spc="-15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spc="-1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полном объеме</a:t>
                      </a:r>
                      <a:endParaRPr lang="ru-RU" sz="2400" dirty="0"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302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2400" spc="-1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финансируются</a:t>
                      </a:r>
                      <a:r>
                        <a:rPr lang="ru-RU" sz="2400" spc="-5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</a:t>
                      </a:r>
                      <a:r>
                        <a:rPr lang="ru-RU" sz="2400" spc="-45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нормативу</a:t>
                      </a:r>
                      <a:r>
                        <a:rPr lang="ru-RU" sz="2400" spc="-45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spc="-1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затрат</a:t>
                      </a:r>
                      <a:endParaRPr lang="ru-RU" sz="2400" dirty="0"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302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 dirty="0">
                        <a:solidFill>
                          <a:schemeClr val="tx1"/>
                        </a:solidFill>
                        <a:latin typeface="Book Antiqua" panose="02040602050305030304" charset="0"/>
                        <a:cs typeface="Book Antiqua" panose="0204060205030503030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4950620"/>
                  </a:ext>
                </a:extLst>
              </a:tr>
              <a:tr h="9576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2400" spc="-10" dirty="0" smtClean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финансируется</a:t>
                      </a:r>
                      <a:r>
                        <a:rPr lang="ru-RU" sz="2400" spc="-25" dirty="0" smtClean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</a:t>
                      </a:r>
                      <a:r>
                        <a:rPr lang="ru-RU" sz="2400" spc="-2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смете</a:t>
                      </a:r>
                      <a:endParaRPr lang="ru-RU" sz="2400" dirty="0"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302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2400" spc="-1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финансируются</a:t>
                      </a:r>
                      <a:r>
                        <a:rPr lang="ru-RU" sz="2400" spc="-25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</a:t>
                      </a:r>
                      <a:r>
                        <a:rPr lang="ru-RU" sz="2400" spc="-2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ПФХД</a:t>
                      </a:r>
                      <a:endParaRPr lang="ru-RU" sz="2400" dirty="0"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302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 dirty="0">
                        <a:solidFill>
                          <a:schemeClr val="tx1"/>
                        </a:solidFill>
                        <a:latin typeface="Book Antiqua" panose="02040602050305030304" charset="0"/>
                        <a:cs typeface="Book Antiqua" panose="0204060205030503030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552249"/>
                  </a:ext>
                </a:extLst>
              </a:tr>
              <a:tr h="1248812">
                <a:tc>
                  <a:txBody>
                    <a:bodyPr/>
                    <a:lstStyle/>
                    <a:p>
                      <a:pPr marL="128270" marR="128270" algn="ctr">
                        <a:lnSpc>
                          <a:spcPct val="107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цены</a:t>
                      </a:r>
                      <a:r>
                        <a:rPr lang="ru-RU" sz="2400" spc="-45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на</a:t>
                      </a:r>
                      <a:r>
                        <a:rPr lang="ru-RU" sz="2400" spc="-4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услуги</a:t>
                      </a:r>
                      <a:r>
                        <a:rPr lang="ru-RU" sz="2400" spc="-35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spc="-1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казенных учреждений устанавливаются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учредителем</a:t>
                      </a:r>
                      <a:r>
                        <a:rPr lang="ru-RU" sz="2400" spc="-45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или</a:t>
                      </a:r>
                      <a:r>
                        <a:rPr lang="ru-RU" sz="2400" spc="-4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lang="ru-RU" sz="2400" spc="-4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spc="-1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порядке, установленном</a:t>
                      </a:r>
                      <a:r>
                        <a:rPr lang="ru-RU" sz="2400" spc="-5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spc="-1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учредителем</a:t>
                      </a:r>
                      <a:endParaRPr lang="ru-RU" sz="2400" dirty="0"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302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28270">
                        <a:lnSpc>
                          <a:spcPct val="107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учредитель</a:t>
                      </a:r>
                      <a:r>
                        <a:rPr lang="ru-RU" sz="2400" spc="-9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spc="-1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устанавливает </a:t>
                      </a: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порядок</a:t>
                      </a:r>
                      <a:r>
                        <a:rPr lang="ru-RU" sz="2400" spc="-65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spc="-1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определения </a:t>
                      </a: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цены</a:t>
                      </a:r>
                      <a:r>
                        <a:rPr lang="ru-RU" sz="2400" spc="-45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</a:t>
                      </a:r>
                      <a:r>
                        <a:rPr lang="ru-RU" sz="2400" spc="-4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spc="-1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услугам, относящимся</a:t>
                      </a:r>
                      <a:r>
                        <a:rPr lang="ru-RU" sz="2400" spc="-5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</a:t>
                      </a:r>
                      <a:r>
                        <a:rPr lang="ru-RU" sz="2400" spc="-5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spc="-1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основной деятельности</a:t>
                      </a:r>
                      <a:endParaRPr lang="ru-RU" sz="2400"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302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65430">
                        <a:lnSpc>
                          <a:spcPct val="107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цены</a:t>
                      </a:r>
                      <a:r>
                        <a:rPr lang="ru-RU" sz="2400" spc="-45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на</a:t>
                      </a:r>
                      <a:r>
                        <a:rPr lang="ru-RU" sz="2400" spc="-4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услуги</a:t>
                      </a:r>
                      <a:r>
                        <a:rPr lang="ru-RU" sz="2400" spc="-35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spc="-1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автономных учреждений устанавливаются </a:t>
                      </a:r>
                      <a:r>
                        <a:rPr lang="ru-RU" sz="2400" spc="-25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ими </a:t>
                      </a:r>
                      <a:r>
                        <a:rPr lang="ru-RU" sz="2400" spc="-1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самостоятельно</a:t>
                      </a:r>
                      <a:endParaRPr lang="ru-RU" sz="2400" dirty="0"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302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8120346"/>
                  </a:ext>
                </a:extLst>
              </a:tr>
              <a:tr h="9576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доходы</a:t>
                      </a:r>
                      <a:r>
                        <a:rPr lang="ru-RU" sz="2400" spc="-55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поступают</a:t>
                      </a:r>
                      <a:r>
                        <a:rPr lang="ru-RU" sz="2400" spc="-5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lang="ru-RU" sz="2400" spc="-5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spc="-1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бюджет</a:t>
                      </a:r>
                      <a:endParaRPr lang="ru-RU" sz="2400" dirty="0"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302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 algn="ctr">
                        <a:lnSpc>
                          <a:spcPct val="107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доходы</a:t>
                      </a:r>
                      <a:r>
                        <a:rPr lang="ru-RU" sz="2400" spc="-35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остаются</a:t>
                      </a:r>
                      <a:r>
                        <a:rPr lang="ru-RU" sz="2400" spc="-3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lang="ru-RU" sz="2400" spc="-3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spc="-1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самостоятельном</a:t>
                      </a:r>
                      <a:r>
                        <a:rPr lang="ru-RU" sz="2400" spc="-3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spc="-1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распоряжении</a:t>
                      </a:r>
                      <a:r>
                        <a:rPr lang="ru-RU" sz="2400" spc="-25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КДУ</a:t>
                      </a:r>
                      <a:endParaRPr lang="ru-RU" sz="2400" dirty="0"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302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 dirty="0">
                        <a:solidFill>
                          <a:schemeClr val="tx1"/>
                        </a:solidFill>
                        <a:latin typeface="Book Antiqua" panose="02040602050305030304" charset="0"/>
                        <a:cs typeface="Book Antiqua" panose="0204060205030503030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049078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7919" y="2198729"/>
            <a:ext cx="19942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Book Antiqua" pitchFamily="18" charset="0"/>
              </a:rPr>
              <a:t>Тип у учреждения культуры может быть только один: или автономное или бюджетное или казенное</a:t>
            </a:r>
          </a:p>
        </p:txBody>
      </p:sp>
    </p:spTree>
    <p:extLst>
      <p:ext uri="{BB962C8B-B14F-4D97-AF65-F5344CB8AC3E}">
        <p14:creationId xmlns:p14="http://schemas.microsoft.com/office/powerpoint/2010/main" val="27399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52555" y="577281"/>
            <a:ext cx="17652761" cy="13991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indent="457200" algn="ctr">
              <a:lnSpc>
                <a:spcPct val="115000"/>
              </a:lnSpc>
              <a:spcAft>
                <a:spcPts val="1200"/>
              </a:spcAft>
            </a:pPr>
            <a:r>
              <a:rPr lang="ru-RU" sz="4400" b="1" dirty="0" smtClean="0">
                <a:solidFill>
                  <a:srgbClr val="DA35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Реорганизация КДУ-юридических лиц</a:t>
            </a:r>
            <a:endParaRPr lang="ru-RU" sz="4400" dirty="0">
              <a:solidFill>
                <a:srgbClr val="DA353A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2916" y="1745673"/>
            <a:ext cx="2011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ook Antiqua" pitchFamily="18" charset="0"/>
              </a:rPr>
              <a:t>Учредителем и </a:t>
            </a:r>
            <a:r>
              <a:rPr lang="ru-RU" sz="3200" b="1" dirty="0">
                <a:latin typeface="Book Antiqua" pitchFamily="18" charset="0"/>
              </a:rPr>
              <a:t>собственником</a:t>
            </a:r>
            <a:r>
              <a:rPr lang="ru-RU" b="1" dirty="0">
                <a:latin typeface="Book Antiqua" pitchFamily="18" charset="0"/>
              </a:rPr>
              <a:t> КДУ – является муниципальное образование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901948"/>
              </p:ext>
            </p:extLst>
          </p:nvPr>
        </p:nvGraphicFramePr>
        <p:xfrm>
          <a:off x="2984875" y="3010830"/>
          <a:ext cx="18150604" cy="982103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4537651">
                  <a:extLst>
                    <a:ext uri="{9D8B030D-6E8A-4147-A177-3AD203B41FA5}">
                      <a16:colId xmlns:a16="http://schemas.microsoft.com/office/drawing/2014/main" xmlns="" val="541783404"/>
                    </a:ext>
                  </a:extLst>
                </a:gridCol>
                <a:gridCol w="4537651">
                  <a:extLst>
                    <a:ext uri="{9D8B030D-6E8A-4147-A177-3AD203B41FA5}">
                      <a16:colId xmlns:a16="http://schemas.microsoft.com/office/drawing/2014/main" xmlns="" val="14210541"/>
                    </a:ext>
                  </a:extLst>
                </a:gridCol>
                <a:gridCol w="4537651">
                  <a:extLst>
                    <a:ext uri="{9D8B030D-6E8A-4147-A177-3AD203B41FA5}">
                      <a16:colId xmlns:a16="http://schemas.microsoft.com/office/drawing/2014/main" xmlns="" val="1206400098"/>
                    </a:ext>
                  </a:extLst>
                </a:gridCol>
                <a:gridCol w="4537651">
                  <a:extLst>
                    <a:ext uri="{9D8B030D-6E8A-4147-A177-3AD203B41FA5}">
                      <a16:colId xmlns:a16="http://schemas.microsoft.com/office/drawing/2014/main" xmlns="" val="2747808435"/>
                    </a:ext>
                  </a:extLst>
                </a:gridCol>
              </a:tblGrid>
              <a:tr h="12024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Форма реорганизации</a:t>
                      </a:r>
                      <a:endParaRPr lang="ru-RU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Схема реорганизации</a:t>
                      </a:r>
                      <a:endParaRPr lang="ru-RU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Момент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реорганизации </a:t>
                      </a:r>
                      <a:endParaRPr lang="ru-RU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9600196"/>
                  </a:ext>
                </a:extLst>
              </a:tr>
              <a:tr h="692307"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было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станет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0819402"/>
                  </a:ext>
                </a:extLst>
              </a:tr>
              <a:tr h="1305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слияние 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А+В 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С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3200" dirty="0" err="1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Госрегистрация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 нового КДУ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3401761"/>
                  </a:ext>
                </a:extLst>
              </a:tr>
              <a:tr h="3316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присоединение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А+В 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А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Госрегистрация прекращения деятельности присоединяемого КДУ</a:t>
                      </a:r>
                      <a:endParaRPr lang="ru-RU" sz="320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1613911"/>
                  </a:ext>
                </a:extLst>
              </a:tr>
              <a:tr h="1305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разделение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А 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В+С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Госрегистрация новых КДУ</a:t>
                      </a:r>
                      <a:endParaRPr lang="ru-RU" sz="320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4677697"/>
                  </a:ext>
                </a:extLst>
              </a:tr>
              <a:tr h="1305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выделение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А 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А+В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3200" dirty="0" err="1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Госрегистрация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 новых КДУ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2172979"/>
                  </a:ext>
                </a:extLst>
              </a:tr>
              <a:tr h="6923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преобразование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-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</a:t>
                      </a:r>
                      <a:endParaRPr lang="ru-RU" sz="3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</a:t>
                      </a:r>
                      <a:endParaRPr lang="ru-RU" sz="3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D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1252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87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54" y="9414180"/>
            <a:ext cx="21578218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0"/>
          <p:cNvSpPr/>
          <p:nvPr/>
        </p:nvSpPr>
        <p:spPr>
          <a:xfrm>
            <a:off x="3352556" y="466712"/>
            <a:ext cx="17652761" cy="158511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indent="457200" algn="ctr">
              <a:lnSpc>
                <a:spcPct val="115000"/>
              </a:lnSpc>
              <a:spcAft>
                <a:spcPts val="1200"/>
              </a:spcAft>
            </a:pPr>
            <a:r>
              <a:rPr lang="ru-RU" sz="4000" b="1" dirty="0">
                <a:solidFill>
                  <a:srgbClr val="DA353A"/>
                </a:solidFill>
                <a:latin typeface="Book Antiqua" pitchFamily="18" charset="0"/>
                <a:ea typeface="Times New Roman" panose="02020603050405020304" pitchFamily="18" charset="0"/>
              </a:rPr>
              <a:t>Трудовые гарантии руководителям и работникам КДУ в связи с созданием муниципальных округов (ст. 75 ТК РФ)</a:t>
            </a:r>
            <a:endParaRPr lang="ru-RU" sz="4000" dirty="0">
              <a:solidFill>
                <a:srgbClr val="DA353A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4153" y="2622762"/>
            <a:ext cx="21413585" cy="860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200"/>
              </a:spcAft>
            </a:pPr>
            <a:r>
              <a:rPr lang="ru-RU" sz="3200" dirty="0">
                <a:latin typeface="Book Antiqu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Работники КДУ при любой из форм организации и смены собственника  увольнению не подлежат. </a:t>
            </a:r>
            <a:endParaRPr lang="ru-RU" sz="2800" dirty="0">
              <a:latin typeface="Book Antiqu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1200"/>
              </a:spcAft>
            </a:pPr>
            <a:r>
              <a:rPr lang="ru-RU" sz="3200" dirty="0">
                <a:latin typeface="Book Antiqu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Работник вправе самостоятельно отказаться от продолжения работы в связи со сменой собственника или реорганизацией  (трудовой договор прекращается в соответствии с п. 6 ч. 1  ст. 77 ТК РФ без предоставления пособий).</a:t>
            </a:r>
            <a:endParaRPr lang="ru-RU" sz="2800" dirty="0">
              <a:latin typeface="Book Antiqu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1200"/>
              </a:spcAft>
            </a:pPr>
            <a:r>
              <a:rPr lang="ru-RU" sz="3200" dirty="0">
                <a:latin typeface="Book Antiqu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При </a:t>
            </a:r>
            <a:r>
              <a:rPr lang="ru-RU" sz="3200" dirty="0" smtClean="0">
                <a:latin typeface="Book Antiqu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смене собственника </a:t>
            </a:r>
            <a:r>
              <a:rPr lang="ru-RU" sz="3200" dirty="0">
                <a:latin typeface="Book Antiqu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КДУ (новым собственником становится округ) учредитель не позднее трех месяцев со дня возникновения у него права собственности имеет право расторгнуть трудовой договор с руководителем КДУ, его заместителями и главным бухгалтером (с выплатой трехкратного среднемесячного заработка).</a:t>
            </a:r>
            <a:endParaRPr lang="ru-RU" sz="2800" dirty="0">
              <a:latin typeface="Book Antiqu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1200"/>
              </a:spcAft>
            </a:pPr>
            <a:r>
              <a:rPr lang="ru-RU" sz="3200" dirty="0">
                <a:latin typeface="Book Antiqu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При смене собственника имущества организации (новым собственником становится округ) сокращение численности или штата работников допускается только после государственной регистрации перехода права собственности.</a:t>
            </a:r>
            <a:endParaRPr lang="ru-RU" sz="2800" dirty="0">
              <a:latin typeface="Book Antiqu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1200"/>
              </a:spcAft>
            </a:pPr>
            <a:r>
              <a:rPr lang="ru-RU" sz="3200" dirty="0" smtClean="0">
                <a:latin typeface="Book Antiqu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О </a:t>
            </a:r>
            <a:r>
              <a:rPr lang="ru-RU" sz="3200" dirty="0">
                <a:latin typeface="Book Antiqu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сокращении численности (штата) работники предупреждаются за 2 месяца (ст. 82 ТК РФ). При </a:t>
            </a:r>
            <a:r>
              <a:rPr lang="ru-RU" sz="3200" dirty="0" smtClean="0">
                <a:latin typeface="Book Antiqu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увольнении </a:t>
            </a:r>
            <a:r>
              <a:rPr lang="ru-RU" sz="3200" dirty="0">
                <a:latin typeface="Book Antiqu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выплачивается выходное пособие в размере среднего месячного заработка, выплата которого </a:t>
            </a:r>
            <a:r>
              <a:rPr lang="ru-RU" sz="3200" dirty="0" smtClean="0">
                <a:latin typeface="Book Antiqu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может </a:t>
            </a:r>
            <a:r>
              <a:rPr lang="ru-RU" sz="3200" dirty="0">
                <a:latin typeface="Book Antiqu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продляться  до 3 месяцев (ст. 178 ТК РФ)</a:t>
            </a:r>
            <a:endParaRPr lang="ru-RU" sz="2800" dirty="0">
              <a:effectLst/>
              <a:latin typeface="Book Antiqu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1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"/>
          <p:cNvSpPr/>
          <p:nvPr/>
        </p:nvSpPr>
        <p:spPr>
          <a:xfrm>
            <a:off x="7571676" y="4356530"/>
            <a:ext cx="8675649" cy="1475574"/>
          </a:xfrm>
          <a:prstGeom prst="roundRect">
            <a:avLst>
              <a:gd name="adj" fmla="val 3123"/>
            </a:avLst>
          </a:prstGeom>
          <a:solidFill>
            <a:srgbClr val="DA353A"/>
          </a:solidFill>
        </p:spPr>
      </p:sp>
      <p:sp>
        <p:nvSpPr>
          <p:cNvPr id="5" name="Shape 11"/>
          <p:cNvSpPr/>
          <p:nvPr/>
        </p:nvSpPr>
        <p:spPr>
          <a:xfrm>
            <a:off x="758282" y="1698635"/>
            <a:ext cx="22703883" cy="2301750"/>
          </a:xfrm>
          <a:prstGeom prst="roundRect">
            <a:avLst>
              <a:gd name="adj" fmla="val 7417"/>
            </a:avLst>
          </a:prstGeom>
          <a:solidFill>
            <a:srgbClr val="F3BEC0"/>
          </a:solidFill>
        </p:spPr>
      </p:sp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26" y="1937629"/>
            <a:ext cx="391741" cy="31337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2969818" y="474910"/>
            <a:ext cx="18325415" cy="13991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indent="457200" algn="ctr">
              <a:lnSpc>
                <a:spcPct val="115000"/>
              </a:lnSpc>
              <a:spcAft>
                <a:spcPts val="1200"/>
              </a:spcAft>
            </a:pPr>
            <a:r>
              <a:rPr lang="ru-RU" sz="4000" b="1" dirty="0">
                <a:solidFill>
                  <a:srgbClr val="DA353A"/>
                </a:solidFill>
                <a:latin typeface="Book Antiqua" pitchFamily="18" charset="0"/>
                <a:ea typeface="Times New Roman" panose="02020603050405020304" pitchFamily="18" charset="0"/>
              </a:rPr>
              <a:t>Уведомление работников об изменении условий трудового договора</a:t>
            </a:r>
            <a:endParaRPr lang="ru-RU" sz="4000" dirty="0">
              <a:solidFill>
                <a:srgbClr val="DA353A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032" y="1825993"/>
            <a:ext cx="22180384" cy="402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200"/>
              </a:spcAft>
            </a:pPr>
            <a:r>
              <a:rPr lang="ru-RU" sz="2800" dirty="0">
                <a:latin typeface="Book Antiqu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Ст. 74 ТК РФ: уведомления направляются Работодателем в обязательном порядке за 2 месяца, когда по причинам, связанным с изменением организационных или технологических условий труда (изменения в технике и технологии производства, структурная реорганизация производства, другие причины), определенные сторонами условия трудового договора не могут быть сохранены. Может быть изменено любое условие трудового договора, за исключением изменения трудовой функции работника.</a:t>
            </a:r>
          </a:p>
          <a:p>
            <a:pPr indent="457200" algn="ctr">
              <a:lnSpc>
                <a:spcPct val="115000"/>
              </a:lnSpc>
              <a:spcAft>
                <a:spcPts val="1200"/>
              </a:spcAft>
            </a:pPr>
            <a:endParaRPr lang="ru-RU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120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120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551983"/>
              </p:ext>
            </p:extLst>
          </p:nvPr>
        </p:nvGraphicFramePr>
        <p:xfrm>
          <a:off x="4093206" y="7337503"/>
          <a:ext cx="16257060" cy="40640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128530">
                  <a:extLst>
                    <a:ext uri="{9D8B030D-6E8A-4147-A177-3AD203B41FA5}">
                      <a16:colId xmlns:a16="http://schemas.microsoft.com/office/drawing/2014/main" xmlns="" val="1143779214"/>
                    </a:ext>
                  </a:extLst>
                </a:gridCol>
                <a:gridCol w="8128530">
                  <a:extLst>
                    <a:ext uri="{9D8B030D-6E8A-4147-A177-3AD203B41FA5}">
                      <a16:colId xmlns:a16="http://schemas.microsoft.com/office/drawing/2014/main" xmlns="" val="1755528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 smtClean="0">
                          <a:effectLst/>
                          <a:latin typeface="Book Antiqua" pitchFamily="18" charset="0"/>
                        </a:rPr>
                        <a:t>не связанные с режимом рабочего дня </a:t>
                      </a:r>
                      <a:endParaRPr lang="ru-RU" sz="2800" dirty="0" smtClean="0">
                        <a:effectLst/>
                        <a:latin typeface="Book Antiqu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Book Antiqua" pitchFamily="18" charset="0"/>
                        </a:rPr>
                        <a:t>(название должности без изменения обязанностей, место работы, оплата</a:t>
                      </a:r>
                      <a:r>
                        <a:rPr lang="ru-RU" sz="2400" baseline="0" dirty="0" smtClean="0">
                          <a:effectLst/>
                          <a:latin typeface="Book Antiqua" pitchFamily="18" charset="0"/>
                        </a:rPr>
                        <a:t> труда</a:t>
                      </a:r>
                      <a:r>
                        <a:rPr lang="ru-RU" sz="2400" dirty="0" smtClean="0">
                          <a:effectLst/>
                          <a:latin typeface="Book Antiqua" pitchFamily="18" charset="0"/>
                        </a:rPr>
                        <a:t>)</a:t>
                      </a:r>
                    </a:p>
                    <a:p>
                      <a:endParaRPr lang="ru-RU" dirty="0">
                        <a:latin typeface="Book Antiqua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itchFamily="18" charset="0"/>
                        </a:rPr>
                        <a:t>связанные с режимом рабочего дня</a:t>
                      </a:r>
                    </a:p>
                    <a:p>
                      <a:endParaRPr lang="ru-RU" sz="1800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Book Antiqua" pitchFamily="18" charset="0"/>
                        </a:rPr>
                        <a:t>(перевод на неполный рабочий день)</a:t>
                      </a:r>
                    </a:p>
                    <a:p>
                      <a:endParaRPr lang="ru-RU" dirty="0">
                        <a:latin typeface="Book Antiqua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967043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 Antiqua" pitchFamily="18" charset="0"/>
                        </a:rPr>
                        <a:t>если работник</a:t>
                      </a:r>
                      <a:r>
                        <a:rPr lang="ru-RU" b="1" baseline="0" dirty="0" smtClean="0">
                          <a:latin typeface="Book Antiqua" pitchFamily="18" charset="0"/>
                        </a:rPr>
                        <a:t> отказывается от дальнейшей работы</a:t>
                      </a:r>
                      <a:endParaRPr lang="ru-RU" b="1" dirty="0">
                        <a:latin typeface="Book Antiqua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3796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 Antiqua" pitchFamily="18" charset="0"/>
                        </a:rPr>
                        <a:t>работник увольняется по п.1 ч. 1 ст. 77 ТК РФ без выплаты выходного пособия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 Antiqua" pitchFamily="18" charset="0"/>
                        </a:rPr>
                        <a:t>работник увольняется с выплатой выходного пособия (как при сокращении) по п. 2 ч. 1 ст. 81 ТК РФ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337988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571676" y="4709596"/>
            <a:ext cx="86756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Book Antiqua" pitchFamily="18" charset="0"/>
              </a:rPr>
              <a:t>Меняться могут условия труда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0416822" y="6047423"/>
            <a:ext cx="591017" cy="847493"/>
          </a:xfrm>
          <a:prstGeom prst="straightConnector1">
            <a:avLst/>
          </a:prstGeom>
          <a:ln w="82550">
            <a:solidFill>
              <a:srgbClr val="C64E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3742803" y="6063238"/>
            <a:ext cx="591017" cy="847493"/>
          </a:xfrm>
          <a:prstGeom prst="straightConnector1">
            <a:avLst/>
          </a:prstGeom>
          <a:ln w="82550">
            <a:solidFill>
              <a:srgbClr val="C64E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480965"/>
              </p:ext>
            </p:extLst>
          </p:nvPr>
        </p:nvGraphicFramePr>
        <p:xfrm>
          <a:off x="3125585" y="3374967"/>
          <a:ext cx="16962982" cy="7960531"/>
        </p:xfrm>
        <a:graphic>
          <a:graphicData uri="http://schemas.openxmlformats.org/drawingml/2006/table">
            <a:tbl>
              <a:tblPr firstRow="1" bandRow="1">
                <a:solidFill>
                  <a:srgbClr val="F7D4D5"/>
                </a:solidFill>
                <a:tableStyleId>{21E4AEA4-8DFA-4A89-87EB-49C32662AFE0}</a:tableStyleId>
              </a:tblPr>
              <a:tblGrid>
                <a:gridCol w="8481491">
                  <a:extLst>
                    <a:ext uri="{9D8B030D-6E8A-4147-A177-3AD203B41FA5}">
                      <a16:colId xmlns:a16="http://schemas.microsoft.com/office/drawing/2014/main" xmlns="" val="1143779214"/>
                    </a:ext>
                  </a:extLst>
                </a:gridCol>
                <a:gridCol w="8481491">
                  <a:extLst>
                    <a:ext uri="{9D8B030D-6E8A-4147-A177-3AD203B41FA5}">
                      <a16:colId xmlns:a16="http://schemas.microsoft.com/office/drawing/2014/main" xmlns="" val="1755528424"/>
                    </a:ext>
                  </a:extLst>
                </a:gridCol>
              </a:tblGrid>
              <a:tr h="729115">
                <a:tc>
                  <a:txBody>
                    <a:bodyPr/>
                    <a:lstStyle/>
                    <a:p>
                      <a:pPr marL="0" marR="0" indent="0" algn="ctr" defTabSz="152412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Присоединение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КДУ</a:t>
                      </a:r>
                      <a:endParaRPr lang="ru-RU" sz="280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Другие случаи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7D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967043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3796820"/>
                  </a:ext>
                </a:extLst>
              </a:tr>
              <a:tr h="22898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При присоединении (А+В=А</a:t>
                      </a:r>
                      <a:r>
                        <a:rPr lang="ru-RU" sz="2500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), выделении (А=А+В) </a:t>
                      </a: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направление уведомлений «базового КДУ» (</a:t>
                      </a:r>
                      <a:r>
                        <a:rPr lang="ru-RU" sz="2500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А) </a:t>
                      </a: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в порядке ст. 74 ТК РФ обязательно в отношении сотрудников, у которых изменятся условия труда.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 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Руководителю КДУ целесообразно уведомить в письменной форме индивидуально под подпись каждого работника о предстоящей реорганизации. Соблюдать сроки и требования к уведомлению, установленные ст. 74 ТК РФ, не нужно, так как эта статья предусматривает продолжение работы у того же работодателя, а работодателем станет КДУ МО. Но направление уведомления повышает информирование и снижает напряженность работников. Уведомление составляется в свободной форме.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 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93379882"/>
                  </a:ext>
                </a:extLst>
              </a:tr>
              <a:tr h="22898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Отказ от работы в связи с изменением условий договора влечет увольнение по п.1 ч. 1 ст.77 ТК РФ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Отказ от работы в связи с реорганизацией влечет увольнение по п. 6 ч. 1 ст. 77 ТК РФ.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554501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2248" y="12023190"/>
            <a:ext cx="21779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ook Antiqua" pitchFamily="18" charset="0"/>
              </a:rPr>
              <a:t>Свое несогласие (отказ от продолжения работы) работник должен выразить в письменной форме. </a:t>
            </a:r>
          </a:p>
        </p:txBody>
      </p:sp>
      <p:sp>
        <p:nvSpPr>
          <p:cNvPr id="6" name="Shape 2"/>
          <p:cNvSpPr/>
          <p:nvPr/>
        </p:nvSpPr>
        <p:spPr>
          <a:xfrm>
            <a:off x="4977014" y="412635"/>
            <a:ext cx="13849815" cy="1475574"/>
          </a:xfrm>
          <a:prstGeom prst="roundRect">
            <a:avLst>
              <a:gd name="adj" fmla="val 3123"/>
            </a:avLst>
          </a:prstGeom>
          <a:solidFill>
            <a:srgbClr val="DA353A"/>
          </a:solidFill>
        </p:spPr>
      </p:sp>
      <p:sp>
        <p:nvSpPr>
          <p:cNvPr id="7" name="Прямоугольник 6"/>
          <p:cNvSpPr/>
          <p:nvPr/>
        </p:nvSpPr>
        <p:spPr>
          <a:xfrm>
            <a:off x="5378460" y="765701"/>
            <a:ext cx="131361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Book Antiqua" pitchFamily="18" charset="0"/>
              </a:rPr>
              <a:t>Уведомления </a:t>
            </a:r>
            <a:r>
              <a:rPr lang="ru-RU" sz="4400" b="1" dirty="0">
                <a:solidFill>
                  <a:schemeClr val="bg1"/>
                </a:solidFill>
                <a:latin typeface="Book Antiqua" pitchFamily="18" charset="0"/>
              </a:rPr>
              <a:t>«старого» работодателя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9541630" y="2122408"/>
            <a:ext cx="591017" cy="847493"/>
          </a:xfrm>
          <a:prstGeom prst="straightConnector1">
            <a:avLst/>
          </a:prstGeom>
          <a:ln w="82550">
            <a:solidFill>
              <a:srgbClr val="C64E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3351557" y="2118694"/>
            <a:ext cx="591017" cy="847493"/>
          </a:xfrm>
          <a:prstGeom prst="straightConnector1">
            <a:avLst/>
          </a:prstGeom>
          <a:ln w="82550">
            <a:solidFill>
              <a:srgbClr val="C64E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252546" y="12577188"/>
            <a:ext cx="19291610" cy="0"/>
          </a:xfrm>
          <a:prstGeom prst="line">
            <a:avLst/>
          </a:prstGeom>
          <a:ln w="57150">
            <a:solidFill>
              <a:srgbClr val="DA35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3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1"/>
          <p:cNvSpPr/>
          <p:nvPr/>
        </p:nvSpPr>
        <p:spPr>
          <a:xfrm>
            <a:off x="1212929" y="999183"/>
            <a:ext cx="21589289" cy="27636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en-US" sz="33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На 1 января 2026 года в 42 муниципальных образованиях Иркутской области проживает </a:t>
            </a:r>
            <a:r>
              <a:rPr lang="en-US" sz="3300" b="1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2 322 292 чел</a:t>
            </a:r>
            <a:r>
              <a:rPr lang="en-US" sz="33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, из них </a:t>
            </a:r>
            <a:r>
              <a:rPr lang="en-US" sz="3300" b="1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1 796 340 (77,4%)</a:t>
            </a:r>
            <a:r>
              <a:rPr lang="en-US" sz="33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 городских жителей и </a:t>
            </a:r>
            <a:r>
              <a:rPr lang="en-US" sz="3300" b="1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525 952 (22,6%)</a:t>
            </a:r>
            <a:r>
              <a:rPr lang="en-US" sz="33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 сельских жителей. Если сравнивать общее число жителей в Иркутской области с населением всей России, то получится, что здесь проживает </a:t>
            </a:r>
            <a:r>
              <a:rPr lang="en-US" sz="3300" b="1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1,59%</a:t>
            </a:r>
            <a:r>
              <a:rPr lang="en-US" sz="33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 жителей страны.</a:t>
            </a:r>
          </a:p>
        </p:txBody>
      </p:sp>
      <p:sp>
        <p:nvSpPr>
          <p:cNvPr id="13" name="Shape 2"/>
          <p:cNvSpPr/>
          <p:nvPr/>
        </p:nvSpPr>
        <p:spPr>
          <a:xfrm>
            <a:off x="1015801" y="4323329"/>
            <a:ext cx="10855040" cy="6311441"/>
          </a:xfrm>
          <a:prstGeom prst="roundRect">
            <a:avLst>
              <a:gd name="adj" fmla="val 3123"/>
            </a:avLst>
          </a:prstGeom>
          <a:solidFill>
            <a:srgbClr val="DA353A"/>
          </a:solidFill>
        </p:spPr>
      </p:sp>
      <p:sp>
        <p:nvSpPr>
          <p:cNvPr id="14" name="Text 4"/>
          <p:cNvSpPr/>
          <p:nvPr/>
        </p:nvSpPr>
        <p:spPr>
          <a:xfrm>
            <a:off x="1290193" y="4714363"/>
            <a:ext cx="10307780" cy="32399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en-US" sz="3300" b="1" dirty="0">
                <a:solidFill>
                  <a:srgbClr val="FFFFFF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706</a:t>
            </a:r>
            <a:r>
              <a:rPr lang="en-US" sz="3300" dirty="0">
                <a:solidFill>
                  <a:srgbClr val="FFFFFF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 сельских КДУ и </a:t>
            </a:r>
            <a:r>
              <a:rPr lang="en-US" sz="3300" b="1" dirty="0">
                <a:solidFill>
                  <a:srgbClr val="FFFFFF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114</a:t>
            </a:r>
            <a:r>
              <a:rPr lang="en-US" sz="3300" dirty="0">
                <a:solidFill>
                  <a:srgbClr val="FFFFFF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 городских КДУ обеспечивают потребности в культурно-досуговом обслуживании населения. Такая диспропорция объясняется в том числе и тем, что в городской местности досуг обеспечивается различными, в том числе коммерческими, организациями, общественными пространствами. Сельские ДК являются центрами культурной жизни для жителей соответствующих населенных пунктов, лишенных разнообразного ассортимента развлекательных услуг.</a:t>
            </a:r>
            <a:endParaRPr lang="en-US" sz="3300" dirty="0">
              <a:latin typeface="Book Antiqua" panose="02040602050305030304" charset="0"/>
              <a:cs typeface="Book Antiqua" panose="02040602050305030304" charset="0"/>
            </a:endParaRPr>
          </a:p>
        </p:txBody>
      </p:sp>
      <p:sp>
        <p:nvSpPr>
          <p:cNvPr id="15" name="Text 5"/>
          <p:cNvSpPr/>
          <p:nvPr/>
        </p:nvSpPr>
        <p:spPr>
          <a:xfrm>
            <a:off x="12354267" y="4323264"/>
            <a:ext cx="5139866" cy="42768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3334"/>
              </a:lnSpc>
            </a:pPr>
            <a:r>
              <a:rPr lang="en-US" altLang="en-US" sz="3300" b="1" dirty="0">
                <a:solidFill>
                  <a:srgbClr val="BF4E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В</a:t>
            </a:r>
            <a:r>
              <a:rPr lang="en-US" altLang="ru-RU" sz="3300" b="1" dirty="0">
                <a:solidFill>
                  <a:srgbClr val="BF4E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 </a:t>
            </a:r>
            <a:r>
              <a:rPr lang="en-US" altLang="en-US" sz="3300" b="1" dirty="0">
                <a:solidFill>
                  <a:srgbClr val="BF4E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общей</a:t>
            </a:r>
            <a:r>
              <a:rPr lang="en-US" altLang="ru-RU" sz="3300" b="1" dirty="0">
                <a:solidFill>
                  <a:srgbClr val="BF4E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 </a:t>
            </a:r>
            <a:r>
              <a:rPr lang="en-US" altLang="en-US" sz="3300" b="1" dirty="0">
                <a:solidFill>
                  <a:srgbClr val="BF4E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численности</a:t>
            </a:r>
            <a:r>
              <a:rPr lang="en-US" altLang="ru-RU" sz="3300" b="1" dirty="0">
                <a:solidFill>
                  <a:srgbClr val="BF4E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 </a:t>
            </a:r>
            <a:r>
              <a:rPr lang="en-US" altLang="en-US" sz="3300" b="1" dirty="0">
                <a:solidFill>
                  <a:srgbClr val="BF4E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населения</a:t>
            </a:r>
            <a:r>
              <a:rPr lang="en-US" altLang="ru-RU" sz="3300" b="1" dirty="0">
                <a:solidFill>
                  <a:srgbClr val="BF4E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 </a:t>
            </a:r>
            <a:r>
              <a:rPr lang="en-US" altLang="en-US" sz="3300" b="1" dirty="0">
                <a:solidFill>
                  <a:srgbClr val="BF4E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Иркутской</a:t>
            </a:r>
            <a:r>
              <a:rPr lang="en-US" altLang="ru-RU" sz="3300" b="1" dirty="0">
                <a:solidFill>
                  <a:srgbClr val="BF4E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 </a:t>
            </a:r>
            <a:r>
              <a:rPr lang="en-US" altLang="en-US" sz="3300" b="1" dirty="0">
                <a:solidFill>
                  <a:srgbClr val="BF4E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области</a:t>
            </a:r>
            <a:r>
              <a:rPr lang="en-US" altLang="ru-RU" sz="3300" b="1" dirty="0">
                <a:solidFill>
                  <a:srgbClr val="BF4E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:</a:t>
            </a:r>
          </a:p>
          <a:p>
            <a:pPr>
              <a:lnSpc>
                <a:spcPts val="3334"/>
              </a:lnSpc>
            </a:pPr>
            <a:endParaRPr lang="en-US" altLang="ru-RU" sz="3300" b="1" dirty="0">
              <a:solidFill>
                <a:srgbClr val="BF4E50"/>
              </a:solidFill>
              <a:latin typeface="Book Antiqua" panose="02040602050305030304" charset="0"/>
              <a:ea typeface="Raleway Bold" pitchFamily="34" charset="-122"/>
              <a:cs typeface="Book Antiqua" panose="02040602050305030304" charset="0"/>
            </a:endParaRPr>
          </a:p>
        </p:txBody>
      </p:sp>
      <p:sp>
        <p:nvSpPr>
          <p:cNvPr id="17" name="Text 7"/>
          <p:cNvSpPr/>
          <p:nvPr/>
        </p:nvSpPr>
        <p:spPr>
          <a:xfrm>
            <a:off x="12354267" y="5312655"/>
            <a:ext cx="10460520" cy="8797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SzPct val="100000"/>
            </a:pPr>
            <a:r>
              <a:rPr lang="en-US" dirty="0">
                <a:solidFill>
                  <a:schemeClr val="tx1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Дети (возраста до 14 лет) — </a:t>
            </a:r>
            <a:r>
              <a:rPr lang="en-US" b="1" dirty="0">
                <a:solidFill>
                  <a:schemeClr val="tx1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482 383 чел (20,8%)</a:t>
            </a:r>
            <a:endParaRPr lang="en-US" dirty="0">
              <a:solidFill>
                <a:schemeClr val="tx1"/>
              </a:solidFill>
              <a:latin typeface="Book Antiqua" panose="02040602050305030304" charset="0"/>
              <a:cs typeface="Book Antiqua" panose="02040602050305030304" charset="0"/>
            </a:endParaRPr>
          </a:p>
          <a:p>
            <a:pPr>
              <a:buSzPct val="100000"/>
            </a:pPr>
            <a:r>
              <a:rPr lang="en-US" dirty="0">
                <a:solidFill>
                  <a:schemeClr val="tx1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Подростки (14–18 лет) — </a:t>
            </a:r>
            <a:r>
              <a:rPr lang="en-US" b="1" dirty="0">
                <a:solidFill>
                  <a:schemeClr val="tx1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137 383 чел (5,9%)</a:t>
            </a:r>
          </a:p>
        </p:txBody>
      </p:sp>
      <p:sp>
        <p:nvSpPr>
          <p:cNvPr id="18" name="Shape 8"/>
          <p:cNvSpPr/>
          <p:nvPr/>
        </p:nvSpPr>
        <p:spPr>
          <a:xfrm>
            <a:off x="12354267" y="7196641"/>
            <a:ext cx="10460520" cy="3437336"/>
          </a:xfrm>
          <a:prstGeom prst="roundRect">
            <a:avLst>
              <a:gd name="adj" fmla="val 3345"/>
            </a:avLst>
          </a:prstGeom>
          <a:solidFill>
            <a:srgbClr val="F3BEC0"/>
          </a:solidFill>
        </p:spPr>
      </p:sp>
      <p:pic>
        <p:nvPicPr>
          <p:cNvPr id="1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7929" y="7591179"/>
            <a:ext cx="342129" cy="273677"/>
          </a:xfrm>
          <a:prstGeom prst="rect">
            <a:avLst/>
          </a:prstGeom>
        </p:spPr>
      </p:pic>
      <p:sp>
        <p:nvSpPr>
          <p:cNvPr id="20" name="Text 9"/>
          <p:cNvSpPr/>
          <p:nvPr/>
        </p:nvSpPr>
        <p:spPr>
          <a:xfrm>
            <a:off x="13243721" y="7491355"/>
            <a:ext cx="9297402" cy="280206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084"/>
              </a:lnSpc>
            </a:pPr>
            <a:r>
              <a:rPr lang="en-US" sz="2300" dirty="0">
                <a:solidFill>
                  <a:srgbClr val="000000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Распоряжение Министерства культуры Российской Федерации от 18 ноября 2025 г. N Р-494 «Об утверждении методических рекомендаций органам государственной власти субъектов Российской Федерации и органам местного самоуправления о применении нормативов и норм оптимального размещения организаций культуры и обеспеченности населения услугами организаций культуры»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0"/>
          <p:cNvSpPr/>
          <p:nvPr/>
        </p:nvSpPr>
        <p:spPr>
          <a:xfrm>
            <a:off x="1323070" y="1493812"/>
            <a:ext cx="21739451" cy="206716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8084"/>
              </a:lnSpc>
            </a:pPr>
            <a:r>
              <a:rPr lang="en-US" sz="6500" b="1" dirty="0">
                <a:solidFill>
                  <a:srgbClr val="C64E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Единица учета в рамках норм размещения — организация культуры</a:t>
            </a:r>
          </a:p>
        </p:txBody>
      </p:sp>
      <p:sp>
        <p:nvSpPr>
          <p:cNvPr id="17" name="Text 1"/>
          <p:cNvSpPr/>
          <p:nvPr/>
        </p:nvSpPr>
        <p:spPr>
          <a:xfrm>
            <a:off x="1819195" y="4594559"/>
            <a:ext cx="21243323" cy="158788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dirty="0">
                <a:solidFill>
                  <a:schemeClr val="tx1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Под организацией культуры (единицей учета) понимаются государственные (муниципальные) организации культуры, оказывающие услуги в пределах одного здания (помещения), а также их филиалы либо отделы, оказывающие услуги в отдельно стоящих зданиях, в том числе иных населенных пунктах, либо в помещениях учреждений культуры иных функциональных видов.</a:t>
            </a:r>
          </a:p>
        </p:txBody>
      </p:sp>
      <p:sp>
        <p:nvSpPr>
          <p:cNvPr id="18" name="Shape 2"/>
          <p:cNvSpPr/>
          <p:nvPr/>
        </p:nvSpPr>
        <p:spPr>
          <a:xfrm flipH="1">
            <a:off x="1254207" y="4222181"/>
            <a:ext cx="127008" cy="2636614"/>
          </a:xfrm>
          <a:prstGeom prst="rect">
            <a:avLst/>
          </a:prstGeom>
          <a:solidFill>
            <a:srgbClr val="DA353A"/>
          </a:solidFill>
        </p:spPr>
      </p:sp>
      <p:sp>
        <p:nvSpPr>
          <p:cNvPr id="19" name="Shape 3"/>
          <p:cNvSpPr/>
          <p:nvPr/>
        </p:nvSpPr>
        <p:spPr>
          <a:xfrm>
            <a:off x="1254207" y="7520001"/>
            <a:ext cx="7194225" cy="5281600"/>
          </a:xfrm>
          <a:prstGeom prst="roundRect">
            <a:avLst>
              <a:gd name="adj" fmla="val 4647"/>
            </a:avLst>
          </a:prstGeom>
          <a:solidFill>
            <a:srgbClr val="F7D4D5"/>
          </a:solidFill>
          <a:ln w="7620">
            <a:solidFill>
              <a:srgbClr val="DDBABB"/>
            </a:solidFill>
            <a:prstDash val="solid"/>
          </a:ln>
        </p:spPr>
      </p:sp>
      <p:sp>
        <p:nvSpPr>
          <p:cNvPr id="20" name="Text 4"/>
          <p:cNvSpPr/>
          <p:nvPr/>
        </p:nvSpPr>
        <p:spPr>
          <a:xfrm>
            <a:off x="1666389" y="8013469"/>
            <a:ext cx="6339301" cy="17935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300" b="1" dirty="0" err="1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Гос</a:t>
            </a:r>
            <a:r>
              <a:rPr lang="ru-RU" sz="3300" b="1" dirty="0" err="1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ударственная</a:t>
            </a:r>
            <a:r>
              <a:rPr lang="ru-RU" sz="3300" b="1" dirty="0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 (муниципальная </a:t>
            </a:r>
            <a:r>
              <a:rPr lang="en-US" sz="3300" b="1" dirty="0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) </a:t>
            </a:r>
            <a:r>
              <a:rPr lang="en-US" sz="3300" b="1" dirty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организация (</a:t>
            </a:r>
            <a:r>
              <a:rPr lang="en-US" sz="3300" b="1" dirty="0" err="1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учреждени</a:t>
            </a:r>
            <a:r>
              <a:rPr lang="ru-RU" sz="3300" b="1" dirty="0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е</a:t>
            </a:r>
            <a:r>
              <a:rPr lang="en-US" sz="3300" b="1" dirty="0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) </a:t>
            </a:r>
            <a:r>
              <a:rPr lang="en-US" sz="3300" b="1" dirty="0" err="1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культуры</a:t>
            </a:r>
            <a:r>
              <a:rPr lang="ru-RU" sz="3300" b="1" dirty="0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 -</a:t>
            </a:r>
            <a:endParaRPr lang="en-US" sz="3300" dirty="0">
              <a:latin typeface="Book Antiqua" panose="02040602050305030304" charset="0"/>
              <a:cs typeface="Book Antiqua" panose="02040602050305030304" charset="0"/>
            </a:endParaRPr>
          </a:p>
        </p:txBody>
      </p:sp>
      <p:sp>
        <p:nvSpPr>
          <p:cNvPr id="21" name="Text 5"/>
          <p:cNvSpPr/>
          <p:nvPr/>
        </p:nvSpPr>
        <p:spPr>
          <a:xfrm>
            <a:off x="1666389" y="10357658"/>
            <a:ext cx="6558536" cy="166254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4167"/>
              </a:lnSpc>
            </a:pPr>
            <a:endParaRPr lang="ru-RU" sz="2600" b="1" dirty="0" smtClean="0">
              <a:solidFill>
                <a:srgbClr val="000000"/>
              </a:solidFill>
              <a:latin typeface="Book Antiqua" panose="02040602050305030304" charset="0"/>
              <a:ea typeface="Raleway" pitchFamily="34" charset="-122"/>
              <a:cs typeface="Book Antiqua" panose="02040602050305030304" charset="0"/>
            </a:endParaRPr>
          </a:p>
          <a:p>
            <a:pPr>
              <a:lnSpc>
                <a:spcPts val="4167"/>
              </a:lnSpc>
            </a:pPr>
            <a:r>
              <a:rPr lang="ru-RU" sz="2600" b="1" dirty="0">
                <a:solidFill>
                  <a:srgbClr val="000000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о</a:t>
            </a:r>
            <a:r>
              <a:rPr lang="ru-RU" sz="2600" b="1" dirty="0" smtClean="0">
                <a:solidFill>
                  <a:srgbClr val="000000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казывает </a:t>
            </a:r>
            <a:r>
              <a:rPr lang="en-US" sz="2600" b="1" dirty="0" err="1" smtClean="0">
                <a:solidFill>
                  <a:srgbClr val="000000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услуги</a:t>
            </a:r>
            <a:r>
              <a:rPr lang="en-US" sz="2600" b="1" dirty="0" smtClean="0">
                <a:solidFill>
                  <a:srgbClr val="000000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в пределах одного здания</a:t>
            </a:r>
          </a:p>
        </p:txBody>
      </p:sp>
      <p:sp>
        <p:nvSpPr>
          <p:cNvPr id="22" name="Shape 6"/>
          <p:cNvSpPr/>
          <p:nvPr/>
        </p:nvSpPr>
        <p:spPr>
          <a:xfrm>
            <a:off x="8679627" y="8429673"/>
            <a:ext cx="12733958" cy="4371927"/>
          </a:xfrm>
          <a:prstGeom prst="roundRect">
            <a:avLst>
              <a:gd name="adj" fmla="val 4647"/>
            </a:avLst>
          </a:prstGeom>
          <a:solidFill>
            <a:srgbClr val="F7D4D5"/>
          </a:solidFill>
          <a:ln w="7620">
            <a:solidFill>
              <a:srgbClr val="DDBABB"/>
            </a:solidFill>
            <a:prstDash val="solid"/>
          </a:ln>
        </p:spPr>
      </p:sp>
      <p:sp>
        <p:nvSpPr>
          <p:cNvPr id="23" name="Text 7"/>
          <p:cNvSpPr/>
          <p:nvPr/>
        </p:nvSpPr>
        <p:spPr>
          <a:xfrm>
            <a:off x="9022947" y="8773012"/>
            <a:ext cx="4959060" cy="5169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300" b="1" dirty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Филиалы и </a:t>
            </a:r>
            <a:r>
              <a:rPr lang="en-US" sz="3300" b="1" dirty="0" err="1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отделы</a:t>
            </a:r>
            <a:r>
              <a:rPr lang="en-US" sz="3300" b="1" dirty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 </a:t>
            </a:r>
            <a:r>
              <a:rPr lang="en-US" sz="3300" b="1" dirty="0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УК</a:t>
            </a:r>
            <a:r>
              <a:rPr lang="ru-RU" sz="3300" b="1" dirty="0" smtClean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-</a:t>
            </a:r>
            <a:endParaRPr lang="en-US" sz="3300" b="1" dirty="0">
              <a:solidFill>
                <a:srgbClr val="000000"/>
              </a:solidFill>
              <a:latin typeface="Book Antiqua" panose="02040602050305030304" charset="0"/>
              <a:ea typeface="Raleway Bold" pitchFamily="34" charset="-122"/>
              <a:cs typeface="Book Antiqua" panose="02040602050305030304" charset="0"/>
            </a:endParaRPr>
          </a:p>
        </p:txBody>
      </p:sp>
      <p:sp>
        <p:nvSpPr>
          <p:cNvPr id="24" name="Text 8"/>
          <p:cNvSpPr/>
          <p:nvPr/>
        </p:nvSpPr>
        <p:spPr>
          <a:xfrm>
            <a:off x="9022946" y="9488463"/>
            <a:ext cx="11592618" cy="296400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4167"/>
              </a:lnSpc>
            </a:pPr>
            <a:r>
              <a:rPr lang="ru-RU" sz="2600" b="1" dirty="0">
                <a:solidFill>
                  <a:srgbClr val="000000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о</a:t>
            </a:r>
            <a:r>
              <a:rPr lang="en-US" sz="2600" b="1" dirty="0" err="1" smtClean="0">
                <a:solidFill>
                  <a:srgbClr val="000000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казывают</a:t>
            </a:r>
            <a:r>
              <a:rPr lang="en-US" sz="2600" b="1" dirty="0" smtClean="0">
                <a:solidFill>
                  <a:srgbClr val="000000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услуги в отдельно стоящих зданиях, в т.ч. </a:t>
            </a:r>
            <a:endParaRPr lang="ru-RU" sz="2600" b="1" dirty="0" smtClean="0">
              <a:solidFill>
                <a:srgbClr val="000000"/>
              </a:solidFill>
              <a:latin typeface="Book Antiqua" panose="02040602050305030304" charset="0"/>
              <a:ea typeface="Raleway" pitchFamily="34" charset="-122"/>
              <a:cs typeface="Book Antiqua" panose="02040602050305030304" charset="0"/>
            </a:endParaRPr>
          </a:p>
          <a:p>
            <a:pPr marL="457200" indent="-457200">
              <a:lnSpc>
                <a:spcPts val="4167"/>
              </a:lnSpc>
              <a:buFont typeface="Wingdings" panose="05000000000000000000" pitchFamily="2" charset="2"/>
              <a:buChar char="ü"/>
            </a:pPr>
            <a:r>
              <a:rPr lang="ru-RU" sz="2600" b="1" dirty="0" smtClean="0">
                <a:solidFill>
                  <a:srgbClr val="000000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в </a:t>
            </a:r>
            <a:r>
              <a:rPr lang="en-US" sz="2600" b="1" dirty="0">
                <a:solidFill>
                  <a:srgbClr val="000000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иных </a:t>
            </a:r>
            <a:r>
              <a:rPr lang="en-US" sz="2600" b="1" dirty="0" err="1">
                <a:solidFill>
                  <a:srgbClr val="000000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населённых</a:t>
            </a:r>
            <a:r>
              <a:rPr lang="en-US" sz="2600" b="1" dirty="0">
                <a:solidFill>
                  <a:srgbClr val="000000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пунктах</a:t>
            </a:r>
            <a:endParaRPr lang="ru-RU" sz="2600" b="1" dirty="0" smtClean="0">
              <a:solidFill>
                <a:srgbClr val="000000"/>
              </a:solidFill>
              <a:latin typeface="Book Antiqua" panose="02040602050305030304" charset="0"/>
              <a:ea typeface="Raleway" pitchFamily="34" charset="-122"/>
              <a:cs typeface="Book Antiqua" panose="02040602050305030304" charset="0"/>
            </a:endParaRPr>
          </a:p>
          <a:p>
            <a:pPr marL="457200" indent="-457200">
              <a:lnSpc>
                <a:spcPts val="4167"/>
              </a:lnSpc>
              <a:buFont typeface="Wingdings" panose="05000000000000000000" pitchFamily="2" charset="2"/>
              <a:buChar char="ü"/>
            </a:pPr>
            <a:r>
              <a:rPr lang="ru-RU" sz="2600" b="1" dirty="0" smtClean="0">
                <a:solidFill>
                  <a:srgbClr val="000000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расположенных </a:t>
            </a:r>
            <a:r>
              <a:rPr lang="ru-RU" sz="2600" b="1" dirty="0">
                <a:solidFill>
                  <a:srgbClr val="000000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в помещениях учреждений культуры иных функциональных видов</a:t>
            </a:r>
          </a:p>
          <a:p>
            <a:pPr>
              <a:lnSpc>
                <a:spcPts val="4167"/>
              </a:lnSpc>
            </a:pPr>
            <a:endParaRPr lang="en-US" sz="2600" b="1" dirty="0">
              <a:solidFill>
                <a:srgbClr val="000000"/>
              </a:solidFill>
              <a:latin typeface="Book Antiqua" panose="02040602050305030304" charset="0"/>
              <a:ea typeface="Raleway" pitchFamily="34" charset="-122"/>
              <a:cs typeface="Book Antiqua" panose="02040602050305030304" charset="0"/>
            </a:endParaRPr>
          </a:p>
        </p:txBody>
      </p:sp>
      <p:sp>
        <p:nvSpPr>
          <p:cNvPr id="26" name="Text 10"/>
          <p:cNvSpPr/>
          <p:nvPr/>
        </p:nvSpPr>
        <p:spPr>
          <a:xfrm>
            <a:off x="16379703" y="8773012"/>
            <a:ext cx="6108106" cy="5169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</a:pPr>
            <a:endParaRPr lang="en-US" sz="3300" b="1" dirty="0">
              <a:solidFill>
                <a:srgbClr val="000000"/>
              </a:solidFill>
              <a:latin typeface="Book Antiqua" panose="02040602050305030304" charset="0"/>
              <a:ea typeface="Raleway Bold" pitchFamily="34" charset="-122"/>
              <a:cs typeface="Book Antiqua" panose="02040602050305030304" charset="0"/>
            </a:endParaRPr>
          </a:p>
        </p:txBody>
      </p:sp>
      <p:sp>
        <p:nvSpPr>
          <p:cNvPr id="27" name="Text 11"/>
          <p:cNvSpPr/>
          <p:nvPr/>
        </p:nvSpPr>
        <p:spPr>
          <a:xfrm>
            <a:off x="16379703" y="9488463"/>
            <a:ext cx="6339301" cy="158788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4167"/>
              </a:lnSpc>
            </a:pPr>
            <a:endParaRPr lang="en-US" sz="2600" b="1" dirty="0">
              <a:solidFill>
                <a:srgbClr val="000000"/>
              </a:solidFill>
              <a:latin typeface="Book Antiqua" panose="02040602050305030304" charset="0"/>
              <a:ea typeface="Raleway" pitchFamily="34" charset="-122"/>
              <a:cs typeface="Book Antiqua" panose="0204060205030503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2"/>
          <p:cNvSpPr/>
          <p:nvPr/>
        </p:nvSpPr>
        <p:spPr>
          <a:xfrm>
            <a:off x="1763299" y="11209642"/>
            <a:ext cx="21911348" cy="2290227"/>
          </a:xfrm>
          <a:prstGeom prst="roundRect">
            <a:avLst>
              <a:gd name="adj" fmla="val 7182"/>
            </a:avLst>
          </a:prstGeom>
          <a:solidFill>
            <a:srgbClr val="DA353A"/>
          </a:solidFill>
        </p:spPr>
        <p:txBody>
          <a:bodyPr lIns="152412" tIns="76206" rIns="152412" bIns="76206"/>
          <a:lstStyle/>
          <a:p>
            <a:pPr>
              <a:lnSpc>
                <a:spcPts val="4167"/>
              </a:lnSpc>
            </a:pPr>
            <a:r>
              <a:rPr lang="ru-RU" altLang="en-US" b="1" dirty="0">
                <a:solidFill>
                  <a:schemeClr val="bg1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  <a:sym typeface="+mn-ea"/>
              </a:rPr>
              <a:t>Распоряжение Министерства культуры Российской Федерации от 18 ноября 2025 г. N Р-494 "Об утверждении методических рекомендаций органам государственной власти субъектов Российской Федерации и органам местного самоуправления о применении нормативов и норм оптимального размещения организаций культуры и обеспеченности населения услугами организаций культуры"</a:t>
            </a:r>
            <a:endParaRPr lang="en-US" altLang="en-US" b="1" dirty="0">
              <a:solidFill>
                <a:schemeClr val="bg1"/>
              </a:solidFill>
              <a:latin typeface="Book Antiqua" panose="02040602050305030304" charset="0"/>
              <a:ea typeface="Raleway" pitchFamily="34" charset="-122"/>
              <a:cs typeface="Book Antiqua" panose="02040602050305030304" charset="0"/>
              <a:sym typeface="+mn-ea"/>
            </a:endParaRPr>
          </a:p>
        </p:txBody>
      </p:sp>
      <p:graphicFrame>
        <p:nvGraphicFramePr>
          <p:cNvPr id="8" name="Таблица 7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3244886"/>
              </p:ext>
            </p:extLst>
          </p:nvPr>
        </p:nvGraphicFramePr>
        <p:xfrm>
          <a:off x="1763299" y="465721"/>
          <a:ext cx="21778345" cy="10352758"/>
        </p:xfrm>
        <a:graphic>
          <a:graphicData uri="http://schemas.openxmlformats.org/drawingml/2006/table">
            <a:tbl>
              <a:tblPr/>
              <a:tblGrid>
                <a:gridCol w="7385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33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2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5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10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841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990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1453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43332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23614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7175">
                  <a:extLst>
                    <a:ext uri="{9D8B030D-6E8A-4147-A177-3AD203B41FA5}">
                      <a16:colId xmlns:a16="http://schemas.microsoft.com/office/drawing/2014/main" xmlns="" val="799186043"/>
                    </a:ext>
                  </a:extLst>
                </a:gridCol>
                <a:gridCol w="146537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75800">
                <a:tc rowSpan="3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1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Тип</a:t>
                      </a:r>
                      <a:r>
                        <a:rPr lang="en-US" altLang="zh-CN" sz="2700" b="1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1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учреждения</a:t>
                      </a:r>
                      <a:endParaRPr lang="en-US" altLang="zh-CN" sz="2700" b="1" dirty="0">
                        <a:latin typeface="Book Antiqua" panose="02040602050305030304" pitchFamily="18" charset="0"/>
                        <a:ea typeface="Times New Roman" panose="02020603050405020304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1" dirty="0" err="1">
                          <a:solidFill>
                            <a:schemeClr val="accent6"/>
                          </a:solidFill>
                          <a:latin typeface="Book Antiqua" panose="02040602050305030304" pitchFamily="18" charset="0"/>
                          <a:ea typeface="Times New Roman" panose="02020603050405020304"/>
                        </a:rPr>
                        <a:t>Количество</a:t>
                      </a:r>
                      <a:r>
                        <a:rPr lang="en-US" altLang="zh-CN" sz="2700" b="1" dirty="0">
                          <a:solidFill>
                            <a:schemeClr val="accent6"/>
                          </a:solidFill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1" dirty="0" err="1">
                          <a:solidFill>
                            <a:schemeClr val="accent6"/>
                          </a:solidFill>
                          <a:latin typeface="Book Antiqua" panose="02040602050305030304" pitchFamily="18" charset="0"/>
                          <a:ea typeface="Times New Roman" panose="02020603050405020304"/>
                        </a:rPr>
                        <a:t>организаций</a:t>
                      </a:r>
                      <a:r>
                        <a:rPr lang="en-US" altLang="zh-CN" sz="2700" b="1" dirty="0">
                          <a:solidFill>
                            <a:schemeClr val="accent6"/>
                          </a:solidFill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1" dirty="0" err="1">
                          <a:solidFill>
                            <a:schemeClr val="accent6"/>
                          </a:solidFill>
                          <a:latin typeface="Book Antiqua" panose="02040602050305030304" pitchFamily="18" charset="0"/>
                          <a:ea typeface="Times New Roman" panose="02020603050405020304"/>
                        </a:rPr>
                        <a:t>на</a:t>
                      </a:r>
                      <a:r>
                        <a:rPr lang="en-US" altLang="zh-CN" sz="2700" b="1" dirty="0">
                          <a:solidFill>
                            <a:schemeClr val="accent6"/>
                          </a:solidFill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1" dirty="0" err="1">
                          <a:solidFill>
                            <a:schemeClr val="accent6"/>
                          </a:solidFill>
                          <a:latin typeface="Book Antiqua" panose="02040602050305030304" pitchFamily="18" charset="0"/>
                          <a:ea typeface="Times New Roman" panose="02020603050405020304"/>
                        </a:rPr>
                        <a:t>один</a:t>
                      </a:r>
                      <a:r>
                        <a:rPr lang="en-US" altLang="zh-CN" sz="2700" b="1" dirty="0">
                          <a:solidFill>
                            <a:schemeClr val="accent6"/>
                          </a:solidFill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1" dirty="0" err="1">
                          <a:solidFill>
                            <a:schemeClr val="accent6"/>
                          </a:solidFill>
                          <a:latin typeface="Book Antiqua" panose="02040602050305030304" pitchFamily="18" charset="0"/>
                          <a:ea typeface="Times New Roman" panose="02020603050405020304"/>
                        </a:rPr>
                        <a:t>населенный</a:t>
                      </a:r>
                      <a:r>
                        <a:rPr lang="en-US" altLang="zh-CN" sz="2700" b="1" dirty="0">
                          <a:solidFill>
                            <a:schemeClr val="accent6"/>
                          </a:solidFill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1" dirty="0" err="1">
                          <a:solidFill>
                            <a:schemeClr val="accent6"/>
                          </a:solidFill>
                          <a:latin typeface="Book Antiqua" panose="02040602050305030304" pitchFamily="18" charset="0"/>
                          <a:ea typeface="Times New Roman" panose="02020603050405020304"/>
                        </a:rPr>
                        <a:t>пункт</a:t>
                      </a:r>
                      <a:endParaRPr lang="en-US" altLang="zh-CN" sz="2700" b="1" dirty="0">
                        <a:solidFill>
                          <a:schemeClr val="accent6"/>
                        </a:solidFill>
                        <a:latin typeface="Book Antiqua" panose="02040602050305030304" pitchFamily="18" charset="0"/>
                        <a:ea typeface="Times New Roman" panose="02020603050405020304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4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1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городские</a:t>
                      </a:r>
                      <a:r>
                        <a:rPr lang="en-US" altLang="zh-CN" sz="2700" b="1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1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населенные</a:t>
                      </a:r>
                      <a:r>
                        <a:rPr lang="en-US" altLang="zh-CN" sz="2700" b="1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1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пункты</a:t>
                      </a:r>
                      <a:endParaRPr lang="en-US" altLang="zh-CN" sz="2700" b="1" dirty="0">
                        <a:latin typeface="Book Antiqua" panose="02040602050305030304" pitchFamily="18" charset="0"/>
                        <a:ea typeface="Times New Roman" panose="02020603050405020304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1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сельские</a:t>
                      </a:r>
                      <a:r>
                        <a:rPr lang="en-US" altLang="zh-CN" sz="2700" b="1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1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населенные</a:t>
                      </a:r>
                      <a:r>
                        <a:rPr lang="en-US" altLang="zh-CN" sz="2700" b="1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1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пункты</a:t>
                      </a:r>
                      <a:endParaRPr lang="en-US" altLang="zh-CN" sz="2700" b="1" dirty="0">
                        <a:latin typeface="Book Antiqua" panose="02040602050305030304" pitchFamily="18" charset="0"/>
                        <a:ea typeface="Times New Roman" panose="02020603050405020304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0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600" b="0" dirty="0" smtClean="0">
                          <a:latin typeface="Book Antiqua" panose="02040602050305030304" pitchFamily="18" charset="0"/>
                          <a:ea typeface="Times New Roman" panose="02020603050405020304"/>
                        </a:rPr>
                        <a:t>к</a:t>
                      </a:r>
                      <a:r>
                        <a:rPr lang="en-US" altLang="zh-CN" sz="1600" b="0" dirty="0" err="1" smtClean="0">
                          <a:latin typeface="Book Antiqua" panose="02040602050305030304" pitchFamily="18" charset="0"/>
                          <a:ea typeface="Times New Roman" panose="02020603050405020304"/>
                        </a:rPr>
                        <a:t>рупнейшие</a:t>
                      </a:r>
                      <a:r>
                        <a:rPr lang="en-US" altLang="zh-CN" sz="1600" b="0" dirty="0" smtClean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endParaRPr lang="en-US" altLang="zh-CN" sz="1600" b="0" dirty="0">
                        <a:latin typeface="Book Antiqua" panose="02040602050305030304" pitchFamily="18" charset="0"/>
                        <a:ea typeface="Times New Roman" panose="02020603050405020304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крупные</a:t>
                      </a:r>
                      <a:endParaRPr lang="en-US" altLang="zh-CN" sz="1600" b="0" dirty="0">
                        <a:latin typeface="Book Antiqua" panose="02040602050305030304" pitchFamily="18" charset="0"/>
                        <a:ea typeface="Times New Roman" panose="02020603050405020304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>
                          <a:latin typeface="Book Antiqua" panose="02040602050305030304" pitchFamily="18" charset="0"/>
                          <a:ea typeface="Times New Roman" panose="02020603050405020304"/>
                        </a:rPr>
                        <a:t>большие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>
                          <a:latin typeface="Book Antiqua" panose="02040602050305030304" pitchFamily="18" charset="0"/>
                          <a:ea typeface="Times New Roman" panose="02020603050405020304"/>
                        </a:rPr>
                        <a:t>средние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>
                          <a:latin typeface="Book Antiqua" panose="02040602050305030304" pitchFamily="18" charset="0"/>
                          <a:ea typeface="Times New Roman" panose="02020603050405020304"/>
                        </a:rPr>
                        <a:t>малые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>
                          <a:latin typeface="Book Antiqua" panose="02040602050305030304" pitchFamily="18" charset="0"/>
                          <a:ea typeface="Times New Roman" panose="02020603050405020304"/>
                        </a:rPr>
                        <a:t>крупные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>
                          <a:latin typeface="Book Antiqua" panose="02040602050305030304" pitchFamily="18" charset="0"/>
                          <a:ea typeface="Times New Roman" panose="02020603050405020304"/>
                        </a:rPr>
                        <a:t>большие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>
                          <a:latin typeface="Book Antiqua" panose="02040602050305030304" pitchFamily="18" charset="0"/>
                          <a:ea typeface="Times New Roman" panose="02020603050405020304"/>
                        </a:rPr>
                        <a:t>средние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>
                          <a:latin typeface="Book Antiqua" panose="02040602050305030304" pitchFamily="18" charset="0"/>
                          <a:ea typeface="Times New Roman" panose="02020603050405020304"/>
                        </a:rPr>
                        <a:t>малые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>
                          <a:latin typeface="Book Antiqua" panose="02040602050305030304" pitchFamily="18" charset="0"/>
                          <a:ea typeface="Times New Roman" panose="02020603050405020304"/>
                        </a:rPr>
                        <a:t>малочисленные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600" b="0">
                        <a:latin typeface="Book Antiqua" panose="02040602050305030304" pitchFamily="18" charset="0"/>
                        <a:ea typeface="Times New Roman" panose="02020603050405020304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25283"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1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Население</a:t>
                      </a:r>
                      <a:r>
                        <a:rPr lang="en-US" altLang="zh-CN" sz="2700" b="1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, </a:t>
                      </a:r>
                      <a:r>
                        <a:rPr lang="en-US" altLang="zh-CN" sz="2700" b="1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чел</a:t>
                      </a:r>
                      <a:r>
                        <a:rPr lang="en-US" altLang="zh-CN" sz="2700" b="1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.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>
                          <a:latin typeface="Book Antiqua" panose="02040602050305030304" pitchFamily="18" charset="0"/>
                          <a:ea typeface="Times New Roman" panose="02020603050405020304"/>
                        </a:rPr>
                        <a:t>свыше 1 млн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от</a:t>
                      </a:r>
                      <a:r>
                        <a:rPr lang="en-US" altLang="zh-CN" sz="16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250 </a:t>
                      </a:r>
                      <a:r>
                        <a:rPr lang="en-US" altLang="zh-CN" sz="16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тыс</a:t>
                      </a:r>
                      <a:r>
                        <a:rPr lang="en-US" altLang="zh-CN" sz="16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16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до</a:t>
                      </a:r>
                      <a:r>
                        <a:rPr lang="en-US" altLang="zh-CN" sz="16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1 </a:t>
                      </a:r>
                      <a:r>
                        <a:rPr lang="en-US" altLang="zh-CN" sz="16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млн</a:t>
                      </a:r>
                      <a:endParaRPr lang="en-US" altLang="zh-CN" sz="1600" b="0" dirty="0">
                        <a:latin typeface="Book Antiqua" panose="02040602050305030304" pitchFamily="18" charset="0"/>
                        <a:ea typeface="Times New Roman" panose="02020603050405020304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от</a:t>
                      </a:r>
                      <a:r>
                        <a:rPr lang="en-US" altLang="zh-CN" sz="16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100 </a:t>
                      </a:r>
                      <a:r>
                        <a:rPr lang="en-US" altLang="zh-CN" sz="16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тыс</a:t>
                      </a:r>
                      <a:r>
                        <a:rPr lang="en-US" altLang="zh-CN" sz="16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16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до</a:t>
                      </a:r>
                      <a:r>
                        <a:rPr lang="en-US" altLang="zh-CN" sz="16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250 </a:t>
                      </a:r>
                      <a:r>
                        <a:rPr lang="en-US" altLang="zh-CN" sz="16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тыс</a:t>
                      </a:r>
                      <a:r>
                        <a:rPr lang="en-US" altLang="zh-CN" sz="16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от</a:t>
                      </a:r>
                      <a:r>
                        <a:rPr lang="en-US" altLang="zh-CN" sz="16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50 </a:t>
                      </a:r>
                      <a:r>
                        <a:rPr lang="en-US" altLang="zh-CN" sz="16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тыс</a:t>
                      </a:r>
                      <a:r>
                        <a:rPr lang="en-US" altLang="zh-CN" sz="16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16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до</a:t>
                      </a:r>
                      <a:r>
                        <a:rPr lang="en-US" altLang="zh-CN" sz="16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100 </a:t>
                      </a:r>
                      <a:r>
                        <a:rPr lang="en-US" altLang="zh-CN" sz="16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тыс</a:t>
                      </a:r>
                      <a:endParaRPr lang="en-US" altLang="zh-CN" sz="1600" b="0" dirty="0">
                        <a:latin typeface="Book Antiqua" panose="02040602050305030304" pitchFamily="18" charset="0"/>
                        <a:ea typeface="Times New Roman" panose="02020603050405020304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до</a:t>
                      </a:r>
                      <a:r>
                        <a:rPr lang="en-US" altLang="zh-CN" sz="16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50 </a:t>
                      </a:r>
                      <a:r>
                        <a:rPr lang="en-US" altLang="zh-CN" sz="16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тыс</a:t>
                      </a:r>
                      <a:endParaRPr lang="en-US" altLang="zh-CN" sz="1600" b="0" dirty="0">
                        <a:latin typeface="Book Antiqua" panose="02040602050305030304" pitchFamily="18" charset="0"/>
                        <a:ea typeface="Times New Roman" panose="02020603050405020304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свыше</a:t>
                      </a:r>
                      <a:r>
                        <a:rPr lang="en-US" altLang="zh-CN" sz="16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5 </a:t>
                      </a:r>
                      <a:r>
                        <a:rPr lang="en-US" altLang="zh-CN" sz="16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тыс</a:t>
                      </a:r>
                      <a:endParaRPr lang="en-US" altLang="zh-CN" sz="1600" b="0" dirty="0">
                        <a:latin typeface="Book Antiqua" panose="02040602050305030304" pitchFamily="18" charset="0"/>
                        <a:ea typeface="Times New Roman" panose="02020603050405020304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от</a:t>
                      </a:r>
                      <a:r>
                        <a:rPr lang="en-US" altLang="zh-CN" sz="16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1 </a:t>
                      </a:r>
                      <a:r>
                        <a:rPr lang="en-US" altLang="zh-CN" sz="16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тыс</a:t>
                      </a:r>
                      <a:r>
                        <a:rPr lang="en-US" altLang="zh-CN" sz="16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16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до</a:t>
                      </a:r>
                      <a:r>
                        <a:rPr lang="en-US" altLang="zh-CN" sz="16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5 </a:t>
                      </a:r>
                      <a:r>
                        <a:rPr lang="en-US" altLang="zh-CN" sz="16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тыс</a:t>
                      </a:r>
                      <a:endParaRPr lang="en-US" altLang="zh-CN" sz="1600" b="0" dirty="0">
                        <a:latin typeface="Book Antiqua" panose="02040602050305030304" pitchFamily="18" charset="0"/>
                        <a:ea typeface="Times New Roman" panose="02020603050405020304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от</a:t>
                      </a:r>
                      <a:r>
                        <a:rPr lang="en-US" altLang="zh-CN" sz="16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500 </a:t>
                      </a:r>
                      <a:r>
                        <a:rPr lang="en-US" altLang="zh-CN" sz="16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до</a:t>
                      </a:r>
                      <a:r>
                        <a:rPr lang="en-US" altLang="zh-CN" sz="16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1 </a:t>
                      </a:r>
                      <a:r>
                        <a:rPr lang="en-US" altLang="zh-CN" sz="16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тыс</a:t>
                      </a:r>
                      <a:endParaRPr lang="en-US" altLang="zh-CN" sz="1600" b="0" dirty="0">
                        <a:latin typeface="Book Antiqua" panose="02040602050305030304" pitchFamily="18" charset="0"/>
                        <a:ea typeface="Times New Roman" panose="02020603050405020304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от</a:t>
                      </a:r>
                      <a:r>
                        <a:rPr lang="en-US" altLang="zh-CN" sz="16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200 </a:t>
                      </a:r>
                      <a:r>
                        <a:rPr lang="en-US" altLang="zh-CN" sz="16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до</a:t>
                      </a:r>
                      <a:r>
                        <a:rPr lang="en-US" altLang="zh-CN" sz="16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500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от</a:t>
                      </a:r>
                      <a:r>
                        <a:rPr lang="en-US" altLang="zh-CN" sz="16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100 </a:t>
                      </a:r>
                      <a:r>
                        <a:rPr lang="en-US" altLang="zh-CN" sz="16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до</a:t>
                      </a:r>
                      <a:r>
                        <a:rPr lang="en-US" altLang="zh-CN" sz="16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200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600" b="0" dirty="0">
                        <a:latin typeface="Book Antiqua" panose="02040602050305030304" pitchFamily="18" charset="0"/>
                        <a:ea typeface="Times New Roman" panose="02020603050405020304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5800"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dirty="0">
                          <a:latin typeface="Times New Roman CYR"/>
                          <a:ea typeface="Times New Roman" panose="02020603050405020304"/>
                        </a:rPr>
                        <a:t>1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dirty="0">
                          <a:latin typeface="Times New Roman CYR"/>
                          <a:ea typeface="Times New Roman" panose="02020603050405020304"/>
                        </a:rPr>
                        <a:t>2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dirty="0">
                          <a:latin typeface="Times New Roman CYR"/>
                          <a:ea typeface="Times New Roman" panose="02020603050405020304"/>
                        </a:rPr>
                        <a:t>3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dirty="0">
                          <a:latin typeface="Times New Roman CYR"/>
                          <a:ea typeface="Times New Roman" panose="02020603050405020304"/>
                        </a:rPr>
                        <a:t>4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dirty="0">
                          <a:latin typeface="Times New Roman CYR"/>
                          <a:ea typeface="Times New Roman" panose="02020603050405020304"/>
                        </a:rPr>
                        <a:t>5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dirty="0">
                          <a:latin typeface="Times New Roman CYR"/>
                          <a:ea typeface="Times New Roman" panose="02020603050405020304"/>
                        </a:rPr>
                        <a:t>6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dirty="0">
                          <a:latin typeface="Times New Roman CYR"/>
                          <a:ea typeface="Times New Roman" panose="02020603050405020304"/>
                        </a:rPr>
                        <a:t>7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dirty="0">
                          <a:latin typeface="Times New Roman CYR"/>
                          <a:ea typeface="Times New Roman" panose="02020603050405020304"/>
                        </a:rPr>
                        <a:t>8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dirty="0">
                          <a:latin typeface="Times New Roman CYR"/>
                          <a:ea typeface="Times New Roman" panose="02020603050405020304"/>
                        </a:rPr>
                        <a:t>9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dirty="0">
                          <a:latin typeface="Times New Roman CYR"/>
                          <a:ea typeface="Times New Roman" panose="02020603050405020304"/>
                        </a:rPr>
                        <a:t>10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dirty="0">
                          <a:latin typeface="Times New Roman CYR"/>
                          <a:ea typeface="Times New Roman" panose="02020603050405020304"/>
                        </a:rPr>
                        <a:t>11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700" b="0">
                        <a:latin typeface="Times New Roman CYR"/>
                        <a:ea typeface="Times New Roman" panose="02020603050405020304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5800">
                <a:tc gridSpan="12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1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Государственные</a:t>
                      </a:r>
                      <a:r>
                        <a:rPr lang="en-US" altLang="zh-CN" sz="2700" b="1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1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учреждения</a:t>
                      </a:r>
                      <a:r>
                        <a:rPr lang="en-US" altLang="zh-CN" sz="2700" b="1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, </a:t>
                      </a:r>
                      <a:r>
                        <a:rPr lang="en-US" altLang="zh-CN" sz="2700" b="1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подведомственные</a:t>
                      </a:r>
                      <a:r>
                        <a:rPr lang="en-US" altLang="zh-CN" sz="2700" b="1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1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органам</a:t>
                      </a:r>
                      <a:r>
                        <a:rPr lang="en-US" altLang="zh-CN" sz="2700" b="1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1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государственной</a:t>
                      </a:r>
                      <a:r>
                        <a:rPr lang="en-US" altLang="zh-CN" sz="2700" b="1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1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власти</a:t>
                      </a:r>
                      <a:r>
                        <a:rPr lang="en-US" altLang="zh-CN" sz="2700" b="1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1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субъектов</a:t>
                      </a:r>
                      <a:r>
                        <a:rPr lang="en-US" altLang="zh-CN" sz="2700" b="1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1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Российской</a:t>
                      </a:r>
                      <a:r>
                        <a:rPr lang="en-US" altLang="zh-CN" sz="2700" b="1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1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Федерации</a:t>
                      </a:r>
                      <a:endParaRPr lang="en-US" altLang="zh-CN" sz="2700" b="1" dirty="0">
                        <a:latin typeface="Book Antiqua" panose="02040602050305030304" pitchFamily="18" charset="0"/>
                        <a:ea typeface="Times New Roman" panose="02020603050405020304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2625">
                <a:tc>
                  <a:txBody>
                    <a:bodyPr/>
                    <a:lstStyle/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Дом</a:t>
                      </a: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(</a:t>
                      </a:r>
                      <a:r>
                        <a:rPr lang="en-US" altLang="zh-CN" sz="27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центр</a:t>
                      </a: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) </a:t>
                      </a:r>
                      <a:r>
                        <a:rPr lang="en-US" altLang="zh-CN" sz="27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народного</a:t>
                      </a: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творчества</a:t>
                      </a:r>
                      <a:endParaRPr lang="en-US" altLang="zh-CN" sz="2700" b="0" dirty="0">
                        <a:latin typeface="Book Antiqua" panose="02040602050305030304" pitchFamily="18" charset="0"/>
                        <a:ea typeface="Times New Roman" panose="02020603050405020304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0">
                          <a:latin typeface="Book Antiqua" panose="02040602050305030304" pitchFamily="18" charset="0"/>
                          <a:ea typeface="Times New Roman" panose="02020603050405020304"/>
                        </a:rPr>
                        <a:t>1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0">
                          <a:latin typeface="Book Antiqua" panose="02040602050305030304" pitchFamily="18" charset="0"/>
                          <a:ea typeface="Times New Roman" panose="02020603050405020304"/>
                        </a:rPr>
                        <a:t>0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0">
                          <a:latin typeface="Book Antiqua" panose="02040602050305030304" pitchFamily="18" charset="0"/>
                          <a:ea typeface="Times New Roman" panose="02020603050405020304"/>
                        </a:rPr>
                        <a:t>0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0">
                          <a:latin typeface="Book Antiqua" panose="02040602050305030304" pitchFamily="18" charset="0"/>
                          <a:ea typeface="Times New Roman" panose="02020603050405020304"/>
                        </a:rPr>
                        <a:t>0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0">
                          <a:latin typeface="Book Antiqua" panose="02040602050305030304" pitchFamily="18" charset="0"/>
                          <a:ea typeface="Times New Roman" panose="02020603050405020304"/>
                        </a:rPr>
                        <a:t>0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0">
                          <a:latin typeface="Book Antiqua" panose="02040602050305030304" pitchFamily="18" charset="0"/>
                          <a:ea typeface="Times New Roman" panose="02020603050405020304"/>
                        </a:rPr>
                        <a:t>0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5800">
                <a:tc>
                  <a:txBody>
                    <a:bodyPr/>
                    <a:lstStyle/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Учреждение</a:t>
                      </a: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клубного</a:t>
                      </a: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типа</a:t>
                      </a:r>
                      <a:endParaRPr lang="en-US" altLang="zh-CN" sz="2700" b="0" dirty="0">
                        <a:latin typeface="Book Antiqua" panose="02040602050305030304" pitchFamily="18" charset="0"/>
                        <a:ea typeface="Times New Roman" panose="02020603050405020304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3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0">
                          <a:latin typeface="Book Antiqua" panose="02040602050305030304" pitchFamily="18" charset="0"/>
                          <a:ea typeface="Times New Roman" panose="02020603050405020304"/>
                        </a:rPr>
                        <a:t> 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0">
                          <a:latin typeface="Book Antiqua" panose="02040602050305030304" pitchFamily="18" charset="0"/>
                          <a:ea typeface="Times New Roman" panose="02020603050405020304"/>
                        </a:rPr>
                        <a:t> 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0">
                          <a:latin typeface="Book Antiqua" panose="02040602050305030304" pitchFamily="18" charset="0"/>
                          <a:ea typeface="Times New Roman" panose="02020603050405020304"/>
                        </a:rPr>
                        <a:t> 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0">
                          <a:latin typeface="Book Antiqua" panose="02040602050305030304" pitchFamily="18" charset="0"/>
                          <a:ea typeface="Times New Roman" panose="02020603050405020304"/>
                        </a:rPr>
                        <a:t> 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0">
                          <a:latin typeface="Book Antiqua" panose="02040602050305030304" pitchFamily="18" charset="0"/>
                          <a:ea typeface="Times New Roman" panose="02020603050405020304"/>
                        </a:rPr>
                        <a:t> 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5800">
                <a:tc gridSpan="12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1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Муниципальные</a:t>
                      </a:r>
                      <a:r>
                        <a:rPr lang="en-US" altLang="zh-CN" sz="2700" b="1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1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учреждения</a:t>
                      </a:r>
                      <a:r>
                        <a:rPr lang="en-US" altLang="zh-CN" sz="2700" b="1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, </a:t>
                      </a:r>
                      <a:r>
                        <a:rPr lang="en-US" altLang="zh-CN" sz="2700" b="1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подведомственные</a:t>
                      </a:r>
                      <a:r>
                        <a:rPr lang="en-US" altLang="zh-CN" sz="2700" b="1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1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органам</a:t>
                      </a:r>
                      <a:r>
                        <a:rPr lang="en-US" altLang="zh-CN" sz="2700" b="1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1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местного</a:t>
                      </a:r>
                      <a:r>
                        <a:rPr lang="en-US" altLang="zh-CN" sz="2700" b="1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1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самоуправления</a:t>
                      </a:r>
                      <a:endParaRPr lang="en-US" altLang="zh-CN" sz="2700" b="1" dirty="0">
                        <a:latin typeface="Book Antiqua" panose="02040602050305030304" pitchFamily="18" charset="0"/>
                        <a:ea typeface="Times New Roman" panose="02020603050405020304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50566">
                <a:tc>
                  <a:txBody>
                    <a:bodyPr/>
                    <a:lstStyle/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Учреждение</a:t>
                      </a: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клубного</a:t>
                      </a: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типа</a:t>
                      </a: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(</a:t>
                      </a:r>
                      <a:r>
                        <a:rPr lang="en-US" altLang="zh-CN" sz="27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дом</a:t>
                      </a: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(</a:t>
                      </a:r>
                      <a:r>
                        <a:rPr lang="en-US" altLang="zh-CN" sz="27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центр</a:t>
                      </a: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) </a:t>
                      </a:r>
                      <a:r>
                        <a:rPr lang="en-US" altLang="zh-CN" sz="27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народного</a:t>
                      </a: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творчества</a:t>
                      </a: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/ </a:t>
                      </a:r>
                      <a:r>
                        <a:rPr lang="en-US" altLang="zh-CN" sz="27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дворец</a:t>
                      </a: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культуры</a:t>
                      </a: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/ </a:t>
                      </a:r>
                      <a:r>
                        <a:rPr lang="en-US" altLang="zh-CN" sz="27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дом</a:t>
                      </a: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культуры</a:t>
                      </a: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/ </a:t>
                      </a:r>
                      <a:r>
                        <a:rPr lang="en-US" altLang="zh-CN" sz="27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дом</a:t>
                      </a: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народов</a:t>
                      </a: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/ </a:t>
                      </a:r>
                      <a:r>
                        <a:rPr lang="en-US" altLang="zh-CN" sz="27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центр</a:t>
                      </a: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культурного</a:t>
                      </a: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развития</a:t>
                      </a: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/ </a:t>
                      </a:r>
                      <a:r>
                        <a:rPr lang="en-US" altLang="zh-CN" sz="27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передвижной</a:t>
                      </a: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многофункциональный</a:t>
                      </a:r>
                      <a:endParaRPr lang="en-US" altLang="zh-CN" sz="2700" b="0" dirty="0">
                        <a:latin typeface="Book Antiqua" panose="02040602050305030304" pitchFamily="18" charset="0"/>
                        <a:ea typeface="Times New Roman" panose="02020603050405020304"/>
                      </a:endParaRPr>
                    </a:p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культурный</a:t>
                      </a: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центр</a:t>
                      </a: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/ </a:t>
                      </a:r>
                      <a:r>
                        <a:rPr lang="en-US" altLang="zh-CN" sz="27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другой</a:t>
                      </a: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тип</a:t>
                      </a: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культурно-досуговых</a:t>
                      </a: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700" b="0" dirty="0" err="1">
                          <a:latin typeface="Book Antiqua" panose="02040602050305030304" pitchFamily="18" charset="0"/>
                          <a:ea typeface="Times New Roman" panose="02020603050405020304"/>
                        </a:rPr>
                        <a:t>учреждений</a:t>
                      </a:r>
                      <a:r>
                        <a:rPr lang="en-US" altLang="zh-CN" sz="2700" b="0" baseline="3000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 </a:t>
                      </a: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 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13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8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4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3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2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1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1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1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1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700" b="0" dirty="0">
                          <a:latin typeface="Book Antiqua" panose="02040602050305030304" pitchFamily="18" charset="0"/>
                          <a:ea typeface="Times New Roman" panose="02020603050405020304"/>
                        </a:rPr>
                        <a:t>1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F7D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0"/>
          <p:cNvSpPr/>
          <p:nvPr/>
        </p:nvSpPr>
        <p:spPr>
          <a:xfrm>
            <a:off x="1323070" y="1210410"/>
            <a:ext cx="15009996" cy="103358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8084"/>
              </a:lnSpc>
            </a:pPr>
            <a:r>
              <a:rPr lang="en-US" sz="6500" b="1" dirty="0">
                <a:solidFill>
                  <a:srgbClr val="BF4E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Типологическая разновидность КДУ</a:t>
            </a:r>
          </a:p>
        </p:txBody>
      </p:sp>
      <p:sp>
        <p:nvSpPr>
          <p:cNvPr id="35" name="Text 1"/>
          <p:cNvSpPr/>
          <p:nvPr/>
        </p:nvSpPr>
        <p:spPr>
          <a:xfrm>
            <a:off x="1323070" y="2578399"/>
            <a:ext cx="21739451" cy="105858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b="1" dirty="0">
                <a:solidFill>
                  <a:schemeClr val="tx1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Определяется органами государственной власти субъектов Российской Федерации в зависимости от потребностей населения и сложившейся инфраструктуры объектов культуры:</a:t>
            </a:r>
          </a:p>
        </p:txBody>
      </p:sp>
      <p:sp>
        <p:nvSpPr>
          <p:cNvPr id="36" name="Shape 2"/>
          <p:cNvSpPr/>
          <p:nvPr/>
        </p:nvSpPr>
        <p:spPr>
          <a:xfrm>
            <a:off x="1323071" y="4103649"/>
            <a:ext cx="10704415" cy="1486983"/>
          </a:xfrm>
          <a:prstGeom prst="roundRect">
            <a:avLst>
              <a:gd name="adj" fmla="val 11076"/>
            </a:avLst>
          </a:prstGeom>
          <a:solidFill>
            <a:srgbClr val="FFFFFF"/>
          </a:solidFill>
          <a:ln w="22860">
            <a:solidFill>
              <a:srgbClr val="DDBABB"/>
            </a:solidFill>
            <a:prstDash val="solid"/>
          </a:ln>
        </p:spPr>
      </p:sp>
      <p:sp>
        <p:nvSpPr>
          <p:cNvPr id="37" name="Text 3"/>
          <p:cNvSpPr/>
          <p:nvPr/>
        </p:nvSpPr>
        <p:spPr>
          <a:xfrm>
            <a:off x="1691791" y="4704903"/>
            <a:ext cx="6810025" cy="5169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300" b="1" dirty="0"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Дома (дворцы, центры) культуры</a:t>
            </a:r>
          </a:p>
        </p:txBody>
      </p:sp>
      <p:sp>
        <p:nvSpPr>
          <p:cNvPr id="38" name="Shape 4"/>
          <p:cNvSpPr/>
          <p:nvPr/>
        </p:nvSpPr>
        <p:spPr>
          <a:xfrm>
            <a:off x="12358104" y="4103649"/>
            <a:ext cx="10704415" cy="1486983"/>
          </a:xfrm>
          <a:prstGeom prst="roundRect">
            <a:avLst>
              <a:gd name="adj" fmla="val 11076"/>
            </a:avLst>
          </a:prstGeom>
          <a:solidFill>
            <a:srgbClr val="FFFFFF"/>
          </a:solidFill>
          <a:ln w="22860">
            <a:solidFill>
              <a:srgbClr val="DDBABB"/>
            </a:solidFill>
            <a:prstDash val="solid"/>
          </a:ln>
        </p:spPr>
      </p:sp>
      <p:sp>
        <p:nvSpPr>
          <p:cNvPr id="39" name="Text 5"/>
          <p:cNvSpPr/>
          <p:nvPr/>
        </p:nvSpPr>
        <p:spPr>
          <a:xfrm>
            <a:off x="12726823" y="4446408"/>
            <a:ext cx="9494067" cy="5169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300" b="1" dirty="0"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Дома (дворцы, центры) </a:t>
            </a:r>
            <a:endParaRPr lang="ru-RU" sz="3300" b="1" dirty="0" smtClean="0">
              <a:latin typeface="Book Antiqua" panose="02040602050305030304" charset="0"/>
              <a:ea typeface="Raleway Bold" pitchFamily="34" charset="-122"/>
              <a:cs typeface="Book Antiqua" panose="02040602050305030304" charset="0"/>
            </a:endParaRPr>
          </a:p>
          <a:p>
            <a:pPr>
              <a:lnSpc>
                <a:spcPts val="4000"/>
              </a:lnSpc>
            </a:pPr>
            <a:r>
              <a:rPr lang="en-US" sz="3300" b="1" dirty="0" err="1" smtClean="0"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народного</a:t>
            </a:r>
            <a:r>
              <a:rPr lang="en-US" sz="3300" b="1" dirty="0" smtClean="0"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 </a:t>
            </a:r>
            <a:r>
              <a:rPr lang="en-US" sz="3300" b="1" dirty="0"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творчества</a:t>
            </a:r>
          </a:p>
        </p:txBody>
      </p:sp>
      <p:sp>
        <p:nvSpPr>
          <p:cNvPr id="40" name="Shape 6"/>
          <p:cNvSpPr/>
          <p:nvPr/>
        </p:nvSpPr>
        <p:spPr>
          <a:xfrm>
            <a:off x="1323071" y="5921267"/>
            <a:ext cx="10704415" cy="1254469"/>
          </a:xfrm>
          <a:prstGeom prst="roundRect">
            <a:avLst>
              <a:gd name="adj" fmla="val 11076"/>
            </a:avLst>
          </a:prstGeom>
          <a:solidFill>
            <a:srgbClr val="FFFFFF"/>
          </a:solidFill>
          <a:ln w="22860">
            <a:solidFill>
              <a:srgbClr val="DDBABB"/>
            </a:solidFill>
            <a:prstDash val="solid"/>
          </a:ln>
        </p:spPr>
      </p:sp>
      <p:sp>
        <p:nvSpPr>
          <p:cNvPr id="41" name="Text 7"/>
          <p:cNvSpPr/>
          <p:nvPr/>
        </p:nvSpPr>
        <p:spPr>
          <a:xfrm>
            <a:off x="1691791" y="6290006"/>
            <a:ext cx="6656225" cy="5169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300" b="1" dirty="0"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Дома (дворцы, центры) ремесел</a:t>
            </a:r>
          </a:p>
        </p:txBody>
      </p:sp>
      <p:sp>
        <p:nvSpPr>
          <p:cNvPr id="42" name="Shape 8"/>
          <p:cNvSpPr/>
          <p:nvPr/>
        </p:nvSpPr>
        <p:spPr>
          <a:xfrm>
            <a:off x="12358104" y="5921267"/>
            <a:ext cx="10704415" cy="1254469"/>
          </a:xfrm>
          <a:prstGeom prst="roundRect">
            <a:avLst>
              <a:gd name="adj" fmla="val 11076"/>
            </a:avLst>
          </a:prstGeom>
          <a:solidFill>
            <a:srgbClr val="FFFFFF"/>
          </a:solidFill>
          <a:ln w="22860">
            <a:solidFill>
              <a:srgbClr val="DDBABB"/>
            </a:solidFill>
            <a:prstDash val="solid"/>
          </a:ln>
        </p:spPr>
      </p:sp>
      <p:sp>
        <p:nvSpPr>
          <p:cNvPr id="43" name="Text 9"/>
          <p:cNvSpPr/>
          <p:nvPr/>
        </p:nvSpPr>
        <p:spPr>
          <a:xfrm>
            <a:off x="12726825" y="6290006"/>
            <a:ext cx="4135111" cy="5169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300" b="1" dirty="0"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Дома дружбы</a:t>
            </a:r>
          </a:p>
        </p:txBody>
      </p:sp>
      <p:sp>
        <p:nvSpPr>
          <p:cNvPr id="44" name="Shape 10"/>
          <p:cNvSpPr/>
          <p:nvPr/>
        </p:nvSpPr>
        <p:spPr>
          <a:xfrm>
            <a:off x="1323071" y="7506371"/>
            <a:ext cx="10704415" cy="4099400"/>
          </a:xfrm>
          <a:prstGeom prst="roundRect">
            <a:avLst>
              <a:gd name="adj" fmla="val 3389"/>
            </a:avLst>
          </a:prstGeom>
          <a:solidFill>
            <a:srgbClr val="FFFFFF"/>
          </a:solidFill>
          <a:ln w="22860">
            <a:solidFill>
              <a:srgbClr val="DDBABB"/>
            </a:solidFill>
            <a:prstDash val="solid"/>
          </a:ln>
        </p:spPr>
      </p:sp>
      <p:sp>
        <p:nvSpPr>
          <p:cNvPr id="45" name="Text 11"/>
          <p:cNvSpPr/>
          <p:nvPr/>
        </p:nvSpPr>
        <p:spPr>
          <a:xfrm>
            <a:off x="1691790" y="7875110"/>
            <a:ext cx="4850129" cy="5169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300" b="1" dirty="0"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Дома национальностей</a:t>
            </a:r>
          </a:p>
        </p:txBody>
      </p:sp>
      <p:sp>
        <p:nvSpPr>
          <p:cNvPr id="46" name="Shape 12"/>
          <p:cNvSpPr/>
          <p:nvPr/>
        </p:nvSpPr>
        <p:spPr>
          <a:xfrm>
            <a:off x="12358104" y="7506371"/>
            <a:ext cx="10704415" cy="4099400"/>
          </a:xfrm>
          <a:prstGeom prst="roundRect">
            <a:avLst>
              <a:gd name="adj" fmla="val 3389"/>
            </a:avLst>
          </a:prstGeom>
          <a:solidFill>
            <a:srgbClr val="FFFFFF"/>
          </a:solidFill>
          <a:ln w="22860">
            <a:solidFill>
              <a:srgbClr val="DDBABB"/>
            </a:solidFill>
            <a:prstDash val="solid"/>
          </a:ln>
        </p:spPr>
      </p:sp>
      <p:sp>
        <p:nvSpPr>
          <p:cNvPr id="47" name="Text 13"/>
          <p:cNvSpPr/>
          <p:nvPr/>
        </p:nvSpPr>
        <p:spPr>
          <a:xfrm>
            <a:off x="12726825" y="7875110"/>
            <a:ext cx="4135111" cy="5169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300" b="1" dirty="0"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Иные КДУ</a:t>
            </a:r>
          </a:p>
        </p:txBody>
      </p:sp>
      <p:sp>
        <p:nvSpPr>
          <p:cNvPr id="48" name="Text 14"/>
          <p:cNvSpPr/>
          <p:nvPr/>
        </p:nvSpPr>
        <p:spPr>
          <a:xfrm>
            <a:off x="12726825" y="8590559"/>
            <a:ext cx="9966974" cy="26464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Осуществляющие виды деятельности, предусмотренные Примерным положением о государственном и муниципальном учреждении культуры клубного типа (решение Коллегии Минкультуры России от 29 мая 2002 г. № 10)</a:t>
            </a:r>
          </a:p>
        </p:txBody>
      </p:sp>
      <p:sp>
        <p:nvSpPr>
          <p:cNvPr id="49" name="Text 15"/>
          <p:cNvSpPr/>
          <p:nvPr/>
        </p:nvSpPr>
        <p:spPr>
          <a:xfrm>
            <a:off x="455113" y="11977487"/>
            <a:ext cx="22607472" cy="52922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sz="28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Понимание функционала каждого типа КДУ дает </a:t>
            </a:r>
            <a:r>
              <a:rPr lang="en-US" sz="2800" b="1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модельный стандарт деятельности КДУ клубного типа</a:t>
            </a:r>
            <a:r>
              <a:rPr lang="en-US" sz="28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, утв. ГРДНТ им. В.Д. Поленова</a:t>
            </a:r>
          </a:p>
        </p:txBody>
      </p:sp>
      <p:sp>
        <p:nvSpPr>
          <p:cNvPr id="50" name="Текстовое поле 32"/>
          <p:cNvSpPr txBox="1"/>
          <p:nvPr/>
        </p:nvSpPr>
        <p:spPr>
          <a:xfrm>
            <a:off x="7959185" y="12651723"/>
            <a:ext cx="9273721" cy="664710"/>
          </a:xfrm>
          <a:prstGeom prst="rect">
            <a:avLst/>
          </a:prstGeom>
        </p:spPr>
        <p:txBody>
          <a:bodyPr wrap="square" lIns="152412" tIns="76206" rIns="152412" bIns="76206">
            <a:spAutoFit/>
          </a:bodyPr>
          <a:lstStyle/>
          <a:p>
            <a:pPr defTabSz="444536"/>
            <a:r>
              <a:rPr lang="en-US" altLang="zh-CN" sz="3300" b="1" u="sng">
                <a:solidFill>
                  <a:srgbClr val="0563C1"/>
                </a:solidFill>
                <a:latin typeface="Times New Roman" panose="02020603050405020304"/>
                <a:ea typeface="Aptos"/>
                <a:hlinkClick r:id="rId3"/>
              </a:rPr>
              <a:t>https://cloud.mail.ru/public/DyXL/4ZcdLwbHY</a:t>
            </a:r>
            <a:r>
              <a:rPr lang="en-US" altLang="zh-CN" sz="3300" b="1">
                <a:latin typeface="Times New Roman" panose="02020603050405020304"/>
                <a:ea typeface="Aptos"/>
              </a:rPr>
              <a:t> 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455113" y="12562515"/>
            <a:ext cx="23430799" cy="0"/>
          </a:xfrm>
          <a:prstGeom prst="line">
            <a:avLst/>
          </a:prstGeom>
          <a:ln w="57150">
            <a:solidFill>
              <a:srgbClr val="DA35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 descr="C:\Users\КанцедаловаЕС\Downloads\Дома культуры и единства народов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4" t="9997" r="67680" b="64401"/>
          <a:stretch/>
        </p:blipFill>
        <p:spPr bwMode="auto">
          <a:xfrm>
            <a:off x="9886637" y="4187077"/>
            <a:ext cx="1768532" cy="132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C:\Users\КанцедаловаЕС\Downloads\Дома культуры и единства народов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8" t="10073" r="37605" b="65725"/>
          <a:stretch/>
        </p:blipFill>
        <p:spPr bwMode="auto">
          <a:xfrm>
            <a:off x="20748208" y="4215743"/>
            <a:ext cx="1874118" cy="126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C:\Users\КанцедаловаЕС\Downloads\Дома культуры и единства народов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2" t="9086" r="9453" b="63940"/>
          <a:stretch/>
        </p:blipFill>
        <p:spPr bwMode="auto">
          <a:xfrm>
            <a:off x="9886637" y="5823925"/>
            <a:ext cx="1768532" cy="139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" descr="C:\Users\КанцедаловаЕС\Downloads\Дома культуры и единства народов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2" t="55494" r="69206" b="22253"/>
          <a:stretch/>
        </p:blipFill>
        <p:spPr bwMode="auto">
          <a:xfrm>
            <a:off x="20842520" y="5900796"/>
            <a:ext cx="1685493" cy="124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C:\Users\КанцедаловаЕС\Downloads\Дома культуры и единства народов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6" t="55117" r="39771" b="22723"/>
          <a:stretch/>
        </p:blipFill>
        <p:spPr bwMode="auto">
          <a:xfrm>
            <a:off x="9886637" y="7506372"/>
            <a:ext cx="1768532" cy="135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0"/>
          <p:cNvSpPr/>
          <p:nvPr/>
        </p:nvSpPr>
        <p:spPr>
          <a:xfrm>
            <a:off x="4164813" y="456196"/>
            <a:ext cx="16055962" cy="10341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/>
            <a:r>
              <a:rPr lang="en-US" sz="4800" b="1" dirty="0">
                <a:solidFill>
                  <a:srgbClr val="C64E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Подтипы КДУ </a:t>
            </a:r>
            <a:r>
              <a:rPr lang="en-US" sz="4800" b="1" dirty="0" err="1">
                <a:solidFill>
                  <a:srgbClr val="C64E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согласно</a:t>
            </a:r>
            <a:r>
              <a:rPr lang="en-US" sz="4800" b="1" dirty="0">
                <a:solidFill>
                  <a:srgbClr val="C64E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 </a:t>
            </a:r>
            <a:r>
              <a:rPr lang="en-US" sz="4800" b="1" dirty="0" err="1" smtClean="0">
                <a:solidFill>
                  <a:srgbClr val="C64E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проект</a:t>
            </a:r>
            <a:r>
              <a:rPr lang="ru-RU" sz="4800" b="1" dirty="0" smtClean="0">
                <a:solidFill>
                  <a:srgbClr val="C64E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а</a:t>
            </a:r>
            <a:r>
              <a:rPr lang="en-US" sz="4800" b="1" dirty="0" smtClean="0">
                <a:solidFill>
                  <a:srgbClr val="C64E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 </a:t>
            </a:r>
            <a:r>
              <a:rPr lang="en-US" sz="4800" b="1" dirty="0">
                <a:solidFill>
                  <a:srgbClr val="C64E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Модельного стандарта 2026 года</a:t>
            </a:r>
          </a:p>
        </p:txBody>
      </p:sp>
      <p:sp>
        <p:nvSpPr>
          <p:cNvPr id="56" name="Текстовое поле 55"/>
          <p:cNvSpPr txBox="1"/>
          <p:nvPr/>
        </p:nvSpPr>
        <p:spPr>
          <a:xfrm>
            <a:off x="1479665" y="2622855"/>
            <a:ext cx="21635839" cy="1203464"/>
          </a:xfrm>
          <a:prstGeom prst="rect">
            <a:avLst/>
          </a:prstGeom>
          <a:ln w="12700">
            <a:solidFill>
              <a:srgbClr val="DA353A"/>
            </a:solidFill>
          </a:ln>
        </p:spPr>
        <p:txBody>
          <a:bodyPr wrap="square" lIns="152412" tIns="76206" rIns="152412" bIns="76206">
            <a:spAutoFit/>
          </a:bodyPr>
          <a:lstStyle/>
          <a:p>
            <a:pPr algn="ctr" defTabSz="444536">
              <a:lnSpc>
                <a:spcPct val="114000"/>
              </a:lnSpc>
            </a:pPr>
            <a:r>
              <a:rPr lang="en-US" altLang="zh-CN" b="1">
                <a:latin typeface="Book Antiqua" panose="02040602050305030304" charset="0"/>
                <a:ea typeface="Aptos"/>
                <a:cs typeface="Book Antiqua" panose="02040602050305030304" charset="0"/>
              </a:rPr>
              <a:t>НКП </a:t>
            </a:r>
            <a:r>
              <a:rPr lang="en-US" altLang="zh-CN" b="1" u="sng">
                <a:solidFill>
                  <a:srgbClr val="0563C1"/>
                </a:solidFill>
                <a:latin typeface="Book Antiqua" panose="02040602050305030304" charset="0"/>
                <a:ea typeface="Aptos"/>
                <a:cs typeface="Book Antiqua" panose="02040602050305030304" charset="0"/>
                <a:hlinkClick r:id="rId3"/>
              </a:rPr>
              <a:t>https://iodnt.ru/izdaniya/142-sborniki-narodnaya-kultura-priangarya/7343-sbornik-narodnaya-kultura-priangarya-2024</a:t>
            </a:r>
            <a:r>
              <a:rPr lang="en-US" altLang="zh-CN" b="1">
                <a:latin typeface="Book Antiqua" panose="02040602050305030304" charset="0"/>
                <a:ea typeface="Aptos"/>
                <a:cs typeface="Book Antiqua" panose="02040602050305030304" charset="0"/>
              </a:rPr>
              <a:t> (с. 38)</a:t>
            </a:r>
          </a:p>
        </p:txBody>
      </p:sp>
      <p:sp>
        <p:nvSpPr>
          <p:cNvPr id="58" name="Shape 2"/>
          <p:cNvSpPr/>
          <p:nvPr/>
        </p:nvSpPr>
        <p:spPr>
          <a:xfrm>
            <a:off x="1295484" y="4321015"/>
            <a:ext cx="21820021" cy="7789573"/>
          </a:xfrm>
          <a:prstGeom prst="roundRect">
            <a:avLst>
              <a:gd name="adj" fmla="val 1729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9" name="Shape 3"/>
          <p:cNvSpPr/>
          <p:nvPr/>
        </p:nvSpPr>
        <p:spPr>
          <a:xfrm>
            <a:off x="1308185" y="4333716"/>
            <a:ext cx="21794619" cy="903790"/>
          </a:xfrm>
          <a:prstGeom prst="rect">
            <a:avLst/>
          </a:prstGeom>
          <a:solidFill>
            <a:srgbClr val="FFFFFF">
              <a:alpha val="4000"/>
            </a:srgbClr>
          </a:solidFill>
        </p:spPr>
      </p:sp>
      <p:sp>
        <p:nvSpPr>
          <p:cNvPr id="60" name="Text 4"/>
          <p:cNvSpPr/>
          <p:nvPr/>
        </p:nvSpPr>
        <p:spPr>
          <a:xfrm>
            <a:off x="1629079" y="4532971"/>
            <a:ext cx="4800913" cy="5052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3917"/>
              </a:lnSpc>
            </a:pPr>
            <a:r>
              <a:rPr lang="en-US" sz="2500" b="1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Наименование КДУ</a:t>
            </a:r>
          </a:p>
        </p:txBody>
      </p:sp>
      <p:sp>
        <p:nvSpPr>
          <p:cNvPr id="61" name="Text 5"/>
          <p:cNvSpPr/>
          <p:nvPr/>
        </p:nvSpPr>
        <p:spPr>
          <a:xfrm>
            <a:off x="7084084" y="4532971"/>
            <a:ext cx="7409743" cy="5052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3917"/>
              </a:lnSpc>
            </a:pPr>
            <a:r>
              <a:rPr lang="en-US" sz="2500" b="1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Характеристики</a:t>
            </a:r>
          </a:p>
        </p:txBody>
      </p:sp>
      <p:sp>
        <p:nvSpPr>
          <p:cNvPr id="62" name="Text 6"/>
          <p:cNvSpPr/>
          <p:nvPr/>
        </p:nvSpPr>
        <p:spPr>
          <a:xfrm>
            <a:off x="15147921" y="4532971"/>
            <a:ext cx="7634189" cy="5052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3917"/>
              </a:lnSpc>
            </a:pPr>
            <a:r>
              <a:rPr lang="en-US" sz="2500" b="1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Функционал</a:t>
            </a:r>
          </a:p>
        </p:txBody>
      </p:sp>
      <p:sp>
        <p:nvSpPr>
          <p:cNvPr id="63" name="Shape 7"/>
          <p:cNvSpPr/>
          <p:nvPr/>
        </p:nvSpPr>
        <p:spPr>
          <a:xfrm>
            <a:off x="1308185" y="5237505"/>
            <a:ext cx="21794619" cy="3430190"/>
          </a:xfrm>
          <a:prstGeom prst="rect">
            <a:avLst/>
          </a:prstGeom>
          <a:solidFill>
            <a:srgbClr val="000000">
              <a:alpha val="4000"/>
            </a:srgbClr>
          </a:solidFill>
        </p:spPr>
      </p:sp>
      <p:sp>
        <p:nvSpPr>
          <p:cNvPr id="64" name="Text 8"/>
          <p:cNvSpPr/>
          <p:nvPr/>
        </p:nvSpPr>
        <p:spPr>
          <a:xfrm>
            <a:off x="1629079" y="5436760"/>
            <a:ext cx="4800913" cy="5052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3917"/>
              </a:lnSpc>
            </a:pPr>
            <a:r>
              <a:rPr lang="en-US" sz="2500" b="1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Дома культуры</a:t>
            </a:r>
          </a:p>
        </p:txBody>
      </p:sp>
      <p:sp>
        <p:nvSpPr>
          <p:cNvPr id="65" name="Text 9"/>
          <p:cNvSpPr/>
          <p:nvPr/>
        </p:nvSpPr>
        <p:spPr>
          <a:xfrm>
            <a:off x="7084084" y="5436760"/>
            <a:ext cx="7409743" cy="303168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917"/>
              </a:lnSpc>
            </a:pPr>
            <a:r>
              <a:rPr lang="en-US" sz="25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Большие параметры мощности, оснащения и штатной численности. Районные ДК обслуживают НП, где стационарные КДУ отсутствуют; осуществляют методическую работу с сельскими клубами. Располагаются в районных центрах и городах.</a:t>
            </a:r>
          </a:p>
        </p:txBody>
      </p:sp>
      <p:sp>
        <p:nvSpPr>
          <p:cNvPr id="66" name="Text 10"/>
          <p:cNvSpPr/>
          <p:nvPr/>
        </p:nvSpPr>
        <p:spPr>
          <a:xfrm>
            <a:off x="15147921" y="5436760"/>
            <a:ext cx="7634189" cy="252640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917"/>
              </a:lnSpc>
            </a:pPr>
            <a:r>
              <a:rPr lang="en-US" sz="25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Досуг. Развитие народного творчества и любительского искусства. Социально-культурные инициативы. Патриотическое воспитание. Методические центры для подведомственной сети.</a:t>
            </a:r>
          </a:p>
        </p:txBody>
      </p:sp>
      <p:sp>
        <p:nvSpPr>
          <p:cNvPr id="67" name="Shape 11"/>
          <p:cNvSpPr/>
          <p:nvPr/>
        </p:nvSpPr>
        <p:spPr>
          <a:xfrm>
            <a:off x="1308185" y="8667695"/>
            <a:ext cx="21794619" cy="3430190"/>
          </a:xfrm>
          <a:prstGeom prst="rect">
            <a:avLst/>
          </a:prstGeom>
          <a:solidFill>
            <a:srgbClr val="FFFFFF">
              <a:alpha val="4000"/>
            </a:srgbClr>
          </a:solidFill>
        </p:spPr>
      </p:sp>
      <p:sp>
        <p:nvSpPr>
          <p:cNvPr id="68" name="Text 12"/>
          <p:cNvSpPr/>
          <p:nvPr/>
        </p:nvSpPr>
        <p:spPr>
          <a:xfrm>
            <a:off x="1629079" y="8866950"/>
            <a:ext cx="4800913" cy="10105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917"/>
              </a:lnSpc>
            </a:pPr>
            <a:r>
              <a:rPr lang="en-US" sz="2500" b="1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Дома (центры) народного творчества</a:t>
            </a:r>
          </a:p>
        </p:txBody>
      </p:sp>
      <p:sp>
        <p:nvSpPr>
          <p:cNvPr id="69" name="Text 13"/>
          <p:cNvSpPr/>
          <p:nvPr/>
        </p:nvSpPr>
        <p:spPr>
          <a:xfrm>
            <a:off x="7084084" y="8866950"/>
            <a:ext cx="7409743" cy="10105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917"/>
              </a:lnSpc>
            </a:pPr>
            <a:r>
              <a:rPr lang="en-US" sz="25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Региональный и районный уровень. Методические центры для КДУ.</a:t>
            </a:r>
          </a:p>
        </p:txBody>
      </p:sp>
      <p:sp>
        <p:nvSpPr>
          <p:cNvPr id="70" name="Text 14"/>
          <p:cNvSpPr/>
          <p:nvPr/>
        </p:nvSpPr>
        <p:spPr>
          <a:xfrm>
            <a:off x="15147921" y="8866950"/>
            <a:ext cx="7634189" cy="303168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917"/>
              </a:lnSpc>
            </a:pPr>
            <a:r>
              <a:rPr lang="en-US" sz="25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Сохранение НЭД. Разработка методик интеграции традиционных навыков в современный творческий процесс. Информатизация и методическое обеспечение. Организация народных праздников и фестивалей.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0"/>
          <p:cNvSpPr/>
          <p:nvPr/>
        </p:nvSpPr>
        <p:spPr>
          <a:xfrm>
            <a:off x="4164813" y="456196"/>
            <a:ext cx="16055962" cy="10341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Подтипы КДУ согласно проекту Модельного стандарта 2026 года</a:t>
            </a:r>
          </a:p>
        </p:txBody>
      </p:sp>
      <p:sp>
        <p:nvSpPr>
          <p:cNvPr id="3" name="Shape 1"/>
          <p:cNvSpPr/>
          <p:nvPr/>
        </p:nvSpPr>
        <p:spPr>
          <a:xfrm>
            <a:off x="1310369" y="2574512"/>
            <a:ext cx="21739451" cy="9558015"/>
          </a:xfrm>
          <a:prstGeom prst="roundRect">
            <a:avLst>
              <a:gd name="adj" fmla="val 163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1323070" y="2587214"/>
            <a:ext cx="21714049" cy="951618"/>
          </a:xfrm>
          <a:prstGeom prst="rect">
            <a:avLst/>
          </a:prstGeom>
          <a:solidFill>
            <a:srgbClr val="FFFFFF">
              <a:alpha val="4000"/>
            </a:srgbClr>
          </a:solidFill>
        </p:spPr>
      </p:sp>
      <p:sp>
        <p:nvSpPr>
          <p:cNvPr id="5" name="Text 3"/>
          <p:cNvSpPr/>
          <p:nvPr/>
        </p:nvSpPr>
        <p:spPr>
          <a:xfrm>
            <a:off x="1654085" y="2798376"/>
            <a:ext cx="4760825" cy="5292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sz="2600" b="1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Наименование КДУ</a:t>
            </a:r>
          </a:p>
        </p:txBody>
      </p:sp>
      <p:sp>
        <p:nvSpPr>
          <p:cNvPr id="6" name="Text 4"/>
          <p:cNvSpPr/>
          <p:nvPr/>
        </p:nvSpPr>
        <p:spPr>
          <a:xfrm>
            <a:off x="7088848" y="2798376"/>
            <a:ext cx="7360129" cy="5292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sz="2600" b="1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Характеристики</a:t>
            </a:r>
          </a:p>
        </p:txBody>
      </p:sp>
      <p:sp>
        <p:nvSpPr>
          <p:cNvPr id="7" name="Text 5"/>
          <p:cNvSpPr/>
          <p:nvPr/>
        </p:nvSpPr>
        <p:spPr>
          <a:xfrm>
            <a:off x="15122915" y="2798376"/>
            <a:ext cx="7583584" cy="5292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sz="2600" b="1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Функционал</a:t>
            </a:r>
          </a:p>
        </p:txBody>
      </p:sp>
      <p:sp>
        <p:nvSpPr>
          <p:cNvPr id="8" name="Shape 6"/>
          <p:cNvSpPr/>
          <p:nvPr/>
        </p:nvSpPr>
        <p:spPr>
          <a:xfrm>
            <a:off x="1323070" y="3538832"/>
            <a:ext cx="21714049" cy="1480911"/>
          </a:xfrm>
          <a:prstGeom prst="rect">
            <a:avLst/>
          </a:prstGeom>
          <a:solidFill>
            <a:srgbClr val="000000">
              <a:alpha val="4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1654085" y="3749993"/>
            <a:ext cx="4760825" cy="105858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sz="2600" b="1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Культурно-досуговые центры (ЦКД)</a:t>
            </a:r>
          </a:p>
        </p:txBody>
      </p:sp>
      <p:sp>
        <p:nvSpPr>
          <p:cNvPr id="10" name="Text 8"/>
          <p:cNvSpPr/>
          <p:nvPr/>
        </p:nvSpPr>
        <p:spPr>
          <a:xfrm>
            <a:off x="7088848" y="3749993"/>
            <a:ext cx="7360129" cy="105858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Мощностные характеристики соответствуют дворцам культуры.</a:t>
            </a:r>
          </a:p>
        </p:txBody>
      </p:sp>
      <p:sp>
        <p:nvSpPr>
          <p:cNvPr id="11" name="Text 9"/>
          <p:cNvSpPr/>
          <p:nvPr/>
        </p:nvSpPr>
        <p:spPr>
          <a:xfrm>
            <a:off x="15122915" y="3749992"/>
            <a:ext cx="7583584" cy="5292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Досуг. Социокультурные мероприятия</a:t>
            </a:r>
            <a:r>
              <a:rPr lang="en-US" sz="2600" b="1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.</a:t>
            </a:r>
          </a:p>
        </p:txBody>
      </p:sp>
      <p:sp>
        <p:nvSpPr>
          <p:cNvPr id="12" name="Shape 10"/>
          <p:cNvSpPr/>
          <p:nvPr/>
        </p:nvSpPr>
        <p:spPr>
          <a:xfrm>
            <a:off x="1323070" y="5019743"/>
            <a:ext cx="21714049" cy="2539501"/>
          </a:xfrm>
          <a:prstGeom prst="rect">
            <a:avLst/>
          </a:prstGeom>
          <a:solidFill>
            <a:srgbClr val="FFFFFF">
              <a:alpha val="4000"/>
            </a:srgbClr>
          </a:solidFill>
        </p:spPr>
      </p:sp>
      <p:sp>
        <p:nvSpPr>
          <p:cNvPr id="13" name="Text 11"/>
          <p:cNvSpPr/>
          <p:nvPr/>
        </p:nvSpPr>
        <p:spPr>
          <a:xfrm>
            <a:off x="1654085" y="5230906"/>
            <a:ext cx="4760825" cy="105858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sz="2600" b="1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Центры культурного развития</a:t>
            </a:r>
          </a:p>
        </p:txBody>
      </p:sp>
      <p:sp>
        <p:nvSpPr>
          <p:cNvPr id="14" name="Text 12"/>
          <p:cNvSpPr/>
          <p:nvPr/>
        </p:nvSpPr>
        <p:spPr>
          <a:xfrm>
            <a:off x="7088848" y="5230906"/>
            <a:ext cx="7360129" cy="21171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Объединяют услуги ДК, библиотек, музеев, кинозалов, концертных и спортивных залов. Наличие телекоммуникационного оборудования.</a:t>
            </a:r>
          </a:p>
        </p:txBody>
      </p:sp>
      <p:sp>
        <p:nvSpPr>
          <p:cNvPr id="15" name="Text 13"/>
          <p:cNvSpPr/>
          <p:nvPr/>
        </p:nvSpPr>
        <p:spPr>
          <a:xfrm>
            <a:off x="15122915" y="5230906"/>
            <a:ext cx="7583584" cy="21171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Определяется учредителем: кинопоказы, театральные постановки, выставки, дополнительное художественное образование.</a:t>
            </a:r>
          </a:p>
        </p:txBody>
      </p:sp>
      <p:sp>
        <p:nvSpPr>
          <p:cNvPr id="16" name="Shape 14"/>
          <p:cNvSpPr/>
          <p:nvPr/>
        </p:nvSpPr>
        <p:spPr>
          <a:xfrm>
            <a:off x="1323070" y="7559244"/>
            <a:ext cx="21714049" cy="2010206"/>
          </a:xfrm>
          <a:prstGeom prst="rect">
            <a:avLst/>
          </a:prstGeom>
          <a:solidFill>
            <a:srgbClr val="000000">
              <a:alpha val="4000"/>
            </a:srgbClr>
          </a:solidFill>
        </p:spPr>
      </p:sp>
      <p:sp>
        <p:nvSpPr>
          <p:cNvPr id="2" name="Text 15"/>
          <p:cNvSpPr/>
          <p:nvPr/>
        </p:nvSpPr>
        <p:spPr>
          <a:xfrm>
            <a:off x="1654085" y="7770407"/>
            <a:ext cx="4760825" cy="105858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sz="2600" b="1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Централизованная клубная система</a:t>
            </a:r>
          </a:p>
        </p:txBody>
      </p:sp>
      <p:sp>
        <p:nvSpPr>
          <p:cNvPr id="18" name="Text 16"/>
          <p:cNvSpPr/>
          <p:nvPr/>
        </p:nvSpPr>
        <p:spPr>
          <a:xfrm>
            <a:off x="7088848" y="7452871"/>
            <a:ext cx="7360129" cy="158788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Целостное КДУ: общее управление, единый штат, организационно-технологическое единство. Центральное КДУ + клубы-филиалы</a:t>
            </a:r>
            <a:r>
              <a:rPr lang="en-US" sz="2600" b="1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.</a:t>
            </a:r>
          </a:p>
        </p:txBody>
      </p:sp>
      <p:sp>
        <p:nvSpPr>
          <p:cNvPr id="19" name="Text 17"/>
          <p:cNvSpPr/>
          <p:nvPr/>
        </p:nvSpPr>
        <p:spPr>
          <a:xfrm>
            <a:off x="15122915" y="7770407"/>
            <a:ext cx="7583584" cy="105858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Организация досуга. Любительское творчество. Социокультурные инициативы.</a:t>
            </a:r>
          </a:p>
        </p:txBody>
      </p:sp>
      <p:sp>
        <p:nvSpPr>
          <p:cNvPr id="25" name="Text 15"/>
          <p:cNvSpPr/>
          <p:nvPr/>
        </p:nvSpPr>
        <p:spPr>
          <a:xfrm>
            <a:off x="1654085" y="9749041"/>
            <a:ext cx="4760825" cy="105858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altLang="en-US" sz="2600" b="1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Многофункциональный</a:t>
            </a:r>
            <a:r>
              <a:rPr lang="en-US" altLang="ru-RU" sz="2600" b="1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 </a:t>
            </a:r>
            <a:r>
              <a:rPr lang="en-US" altLang="en-US" sz="2600" b="1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передвижной</a:t>
            </a:r>
            <a:r>
              <a:rPr lang="en-US" altLang="ru-RU" sz="2600" b="1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 </a:t>
            </a:r>
            <a:r>
              <a:rPr lang="en-US" altLang="en-US" sz="2600" b="1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культурный</a:t>
            </a:r>
            <a:r>
              <a:rPr lang="en-US" altLang="ru-RU" sz="2600" b="1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 </a:t>
            </a:r>
            <a:r>
              <a:rPr lang="en-US" altLang="en-US" sz="2600" b="1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центр</a:t>
            </a:r>
            <a:r>
              <a:rPr lang="en-US" altLang="ru-RU" sz="2600" b="1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 (</a:t>
            </a:r>
            <a:r>
              <a:rPr lang="en-US" altLang="en-US" sz="2600" b="1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автоклуб</a:t>
            </a:r>
            <a:r>
              <a:rPr lang="en-US" altLang="ru-RU" sz="2600" b="1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)</a:t>
            </a:r>
          </a:p>
        </p:txBody>
      </p:sp>
      <p:sp>
        <p:nvSpPr>
          <p:cNvPr id="26" name="Text 16"/>
          <p:cNvSpPr/>
          <p:nvPr/>
        </p:nvSpPr>
        <p:spPr>
          <a:xfrm>
            <a:off x="7088848" y="9919453"/>
            <a:ext cx="7360129" cy="158788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altLang="en-US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Самостоятельное</a:t>
            </a:r>
            <a:r>
              <a:rPr lang="en-US" altLang="ru-RU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 </a:t>
            </a:r>
            <a:r>
              <a:rPr lang="en-US" altLang="en-US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КДУ</a:t>
            </a:r>
            <a:r>
              <a:rPr lang="en-US" altLang="ru-RU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 </a:t>
            </a:r>
            <a:r>
              <a:rPr lang="en-US" altLang="en-US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или</a:t>
            </a:r>
            <a:r>
              <a:rPr lang="en-US" altLang="ru-RU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 </a:t>
            </a:r>
            <a:r>
              <a:rPr lang="en-US" altLang="en-US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подразделение</a:t>
            </a:r>
            <a:r>
              <a:rPr lang="en-US" altLang="ru-RU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 </a:t>
            </a:r>
            <a:r>
              <a:rPr lang="en-US" altLang="en-US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в</a:t>
            </a:r>
            <a:r>
              <a:rPr lang="en-US" altLang="ru-RU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 </a:t>
            </a:r>
            <a:r>
              <a:rPr lang="en-US" altLang="en-US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форме</a:t>
            </a:r>
            <a:r>
              <a:rPr lang="en-US" altLang="ru-RU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 </a:t>
            </a:r>
            <a:r>
              <a:rPr lang="en-US" altLang="en-US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транспортного</a:t>
            </a:r>
            <a:r>
              <a:rPr lang="en-US" altLang="ru-RU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 </a:t>
            </a:r>
            <a:r>
              <a:rPr lang="en-US" altLang="en-US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средства</a:t>
            </a:r>
          </a:p>
        </p:txBody>
      </p:sp>
      <p:sp>
        <p:nvSpPr>
          <p:cNvPr id="27" name="Text 17"/>
          <p:cNvSpPr/>
          <p:nvPr/>
        </p:nvSpPr>
        <p:spPr>
          <a:xfrm>
            <a:off x="15122451" y="9749370"/>
            <a:ext cx="7817359" cy="105845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altLang="en-US" sz="2600" dirty="0" err="1" smtClean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Нестац</a:t>
            </a:r>
            <a:r>
              <a:rPr lang="ru-RU" altLang="en-US" sz="2600" dirty="0" err="1" smtClean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ионарное</a:t>
            </a:r>
            <a:r>
              <a:rPr lang="ru-RU" altLang="en-US" sz="2600" dirty="0" smtClean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 </a:t>
            </a:r>
            <a:r>
              <a:rPr lang="en-US" altLang="ru-RU" sz="2600" dirty="0" smtClean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 </a:t>
            </a:r>
            <a:r>
              <a:rPr lang="en-US" altLang="en-US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предоставление</a:t>
            </a:r>
            <a:r>
              <a:rPr lang="en-US" altLang="ru-RU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 </a:t>
            </a:r>
            <a:r>
              <a:rPr lang="en-US" altLang="en-US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культурно</a:t>
            </a:r>
            <a:r>
              <a:rPr lang="en-US" altLang="ru-RU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-</a:t>
            </a:r>
            <a:r>
              <a:rPr lang="en-US" altLang="en-US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досуговых</a:t>
            </a:r>
            <a:r>
              <a:rPr lang="en-US" altLang="ru-RU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, </a:t>
            </a:r>
            <a:r>
              <a:rPr lang="en-US" altLang="en-US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библиотечных</a:t>
            </a:r>
            <a:r>
              <a:rPr lang="en-US" altLang="ru-RU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, </a:t>
            </a:r>
            <a:r>
              <a:rPr lang="en-US" altLang="en-US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информационных</a:t>
            </a:r>
            <a:r>
              <a:rPr lang="en-US" altLang="ru-RU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, </a:t>
            </a:r>
            <a:r>
              <a:rPr lang="ru-RU" altLang="en-US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в</a:t>
            </a:r>
            <a:r>
              <a:rPr lang="en-US" altLang="en-US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ыставочных</a:t>
            </a:r>
            <a:r>
              <a:rPr lang="en-US" altLang="ru-RU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 </a:t>
            </a:r>
            <a:r>
              <a:rPr lang="en-US" altLang="en-US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услуг</a:t>
            </a:r>
            <a:r>
              <a:rPr lang="en-US" altLang="ru-RU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.</a:t>
            </a:r>
            <a:r>
              <a:rPr lang="ru-RU" altLang="en-US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 </a:t>
            </a:r>
            <a:r>
              <a:rPr lang="en-US" altLang="en-US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Проведение</a:t>
            </a:r>
            <a:r>
              <a:rPr lang="en-US" altLang="ru-RU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 </a:t>
            </a:r>
            <a:r>
              <a:rPr lang="en-US" altLang="en-US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массовых</a:t>
            </a:r>
            <a:r>
              <a:rPr lang="en-US" altLang="ru-RU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 </a:t>
            </a:r>
            <a:r>
              <a:rPr lang="en-US" altLang="en-US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мероприятий</a:t>
            </a:r>
            <a:r>
              <a:rPr lang="ru-RU" altLang="en-US" sz="2600" dirty="0"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23070" y="1766893"/>
            <a:ext cx="21396130" cy="103358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>
              <a:lnSpc>
                <a:spcPts val="8084"/>
              </a:lnSpc>
            </a:pPr>
            <a:r>
              <a:rPr lang="en-US" sz="6500" b="1" dirty="0">
                <a:solidFill>
                  <a:srgbClr val="C64E50"/>
                </a:solidFill>
                <a:latin typeface="Book Antiqua" panose="02040602050305030304" pitchFamily="18" charset="0"/>
                <a:ea typeface="Raleway Bold" pitchFamily="34" charset="-122"/>
                <a:cs typeface="Raleway Bold" pitchFamily="34" charset="-120"/>
              </a:rPr>
              <a:t>Подтипы КДУ: центры, системы и клубы</a:t>
            </a:r>
            <a:endParaRPr lang="en-US" sz="6500" dirty="0">
              <a:solidFill>
                <a:srgbClr val="C64E5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323070" y="3461945"/>
            <a:ext cx="21739451" cy="8488551"/>
          </a:xfrm>
          <a:prstGeom prst="roundRect">
            <a:avLst>
              <a:gd name="adj" fmla="val 163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37255" y="3474647"/>
            <a:ext cx="21714049" cy="951618"/>
          </a:xfrm>
          <a:prstGeom prst="rect">
            <a:avLst/>
          </a:prstGeom>
          <a:solidFill>
            <a:srgbClr val="FFFFFF">
              <a:alpha val="4000"/>
            </a:srgbClr>
          </a:solidFill>
        </p:spPr>
      </p:sp>
      <p:sp>
        <p:nvSpPr>
          <p:cNvPr id="5" name="Text 3"/>
          <p:cNvSpPr/>
          <p:nvPr/>
        </p:nvSpPr>
        <p:spPr>
          <a:xfrm>
            <a:off x="1666786" y="3685808"/>
            <a:ext cx="4760825" cy="5292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sz="2600" b="1" dirty="0">
                <a:latin typeface="Book Antiqua" panose="02040602050305030304" pitchFamily="18" charset="0"/>
                <a:ea typeface="Raleway" pitchFamily="34" charset="-122"/>
                <a:cs typeface="Raleway" pitchFamily="34" charset="-120"/>
              </a:rPr>
              <a:t>Наименование КДУ</a:t>
            </a:r>
            <a:endParaRPr lang="en-US" sz="2600" dirty="0">
              <a:latin typeface="Book Antiqua" panose="0204060205030503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101549" y="3685808"/>
            <a:ext cx="7360129" cy="5292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sz="2600" b="1" dirty="0">
                <a:latin typeface="Book Antiqua" panose="02040602050305030304" pitchFamily="18" charset="0"/>
                <a:ea typeface="Raleway" pitchFamily="34" charset="-122"/>
                <a:cs typeface="Raleway" pitchFamily="34" charset="-120"/>
              </a:rPr>
              <a:t>Характеристики</a:t>
            </a:r>
            <a:endParaRPr lang="en-US" sz="2600" dirty="0">
              <a:latin typeface="Book Antiqua" panose="0204060205030503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5135616" y="3685808"/>
            <a:ext cx="7583584" cy="5292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sz="2600" b="1" dirty="0">
                <a:latin typeface="Book Antiqua" panose="02040602050305030304" pitchFamily="18" charset="0"/>
                <a:ea typeface="Raleway" pitchFamily="34" charset="-122"/>
                <a:cs typeface="Raleway" pitchFamily="34" charset="-120"/>
              </a:rPr>
              <a:t>Функционал</a:t>
            </a:r>
            <a:endParaRPr lang="en-US" sz="2600" dirty="0">
              <a:latin typeface="Book Antiqua" panose="02040602050305030304" pitchFamily="18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1335771" y="4426264"/>
            <a:ext cx="21714049" cy="1480911"/>
          </a:xfrm>
          <a:prstGeom prst="rect">
            <a:avLst/>
          </a:prstGeom>
          <a:solidFill>
            <a:srgbClr val="000000">
              <a:alpha val="4000"/>
            </a:srgbClr>
          </a:solidFill>
        </p:spPr>
      </p:sp>
      <p:sp>
        <p:nvSpPr>
          <p:cNvPr id="9" name="Text 7"/>
          <p:cNvSpPr/>
          <p:nvPr/>
        </p:nvSpPr>
        <p:spPr>
          <a:xfrm>
            <a:off x="1666786" y="4637426"/>
            <a:ext cx="4760825" cy="105858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sz="2600" b="1" dirty="0">
                <a:latin typeface="Book Antiqua" panose="02040602050305030304" pitchFamily="18" charset="0"/>
                <a:ea typeface="Raleway" pitchFamily="34" charset="-122"/>
                <a:cs typeface="Raleway" pitchFamily="34" charset="-120"/>
              </a:rPr>
              <a:t>Культурно-досуговые центры (ЦКД)</a:t>
            </a:r>
            <a:endParaRPr lang="en-US" sz="2600" dirty="0">
              <a:latin typeface="Book Antiqua" panose="0204060205030503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101549" y="4637426"/>
            <a:ext cx="7360129" cy="105858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sz="2600" dirty="0">
                <a:latin typeface="Book Antiqua" panose="02040602050305030304" pitchFamily="18" charset="0"/>
                <a:ea typeface="Raleway" pitchFamily="34" charset="-122"/>
                <a:cs typeface="Raleway" pitchFamily="34" charset="-120"/>
              </a:rPr>
              <a:t>Мощностные характеристики соответствуют дворцам культуры.</a:t>
            </a:r>
            <a:endParaRPr lang="en-US" sz="2600" dirty="0">
              <a:latin typeface="Book Antiqua" panose="0204060205030503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5135616" y="4637425"/>
            <a:ext cx="7583584" cy="5292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sz="2600" dirty="0">
                <a:latin typeface="Book Antiqua" panose="02040602050305030304" pitchFamily="18" charset="0"/>
                <a:ea typeface="Raleway" pitchFamily="34" charset="-122"/>
                <a:cs typeface="Raleway" pitchFamily="34" charset="-120"/>
              </a:rPr>
              <a:t>Досуг. Социокультурные мероприятия</a:t>
            </a:r>
            <a:r>
              <a:rPr lang="en-US" sz="2600" dirty="0">
                <a:solidFill>
                  <a:srgbClr val="76717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.</a:t>
            </a:r>
            <a:endParaRPr lang="en-US" sz="2600" dirty="0"/>
          </a:p>
        </p:txBody>
      </p:sp>
      <p:sp>
        <p:nvSpPr>
          <p:cNvPr id="12" name="Shape 10"/>
          <p:cNvSpPr/>
          <p:nvPr/>
        </p:nvSpPr>
        <p:spPr>
          <a:xfrm>
            <a:off x="1335771" y="5907175"/>
            <a:ext cx="21714049" cy="2539501"/>
          </a:xfrm>
          <a:prstGeom prst="rect">
            <a:avLst/>
          </a:prstGeom>
          <a:solidFill>
            <a:srgbClr val="FFFFFF">
              <a:alpha val="4000"/>
            </a:srgbClr>
          </a:solidFill>
        </p:spPr>
      </p:sp>
      <p:sp>
        <p:nvSpPr>
          <p:cNvPr id="13" name="Text 11"/>
          <p:cNvSpPr/>
          <p:nvPr/>
        </p:nvSpPr>
        <p:spPr>
          <a:xfrm>
            <a:off x="1666786" y="6118339"/>
            <a:ext cx="4760825" cy="105858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sz="2600" b="1" dirty="0">
                <a:latin typeface="Book Antiqua" panose="02040602050305030304" pitchFamily="18" charset="0"/>
                <a:ea typeface="Raleway" pitchFamily="34" charset="-122"/>
                <a:cs typeface="Raleway" pitchFamily="34" charset="-120"/>
              </a:rPr>
              <a:t>Центры культурного развития</a:t>
            </a:r>
            <a:endParaRPr lang="en-US" sz="2600" dirty="0">
              <a:latin typeface="Book Antiqua" panose="0204060205030503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101549" y="6118339"/>
            <a:ext cx="7360129" cy="21171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sz="2600" dirty="0">
                <a:latin typeface="Book Antiqua" panose="02040602050305030304" pitchFamily="18" charset="0"/>
                <a:ea typeface="Raleway" pitchFamily="34" charset="-122"/>
                <a:cs typeface="Raleway" pitchFamily="34" charset="-120"/>
              </a:rPr>
              <a:t>Объединяют услуги ДК, библиотек, музеев, кинозалов, концертных и спортивных залов. Наличие телекоммуникационного оборудования.</a:t>
            </a:r>
            <a:endParaRPr lang="en-US" sz="2600" dirty="0">
              <a:latin typeface="Book Antiqua" panose="020406020503050303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5135616" y="6118339"/>
            <a:ext cx="7583584" cy="21171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sz="2600" dirty="0">
                <a:latin typeface="Book Antiqua" panose="02040602050305030304" pitchFamily="18" charset="0"/>
                <a:ea typeface="Raleway" pitchFamily="34" charset="-122"/>
                <a:cs typeface="Raleway" pitchFamily="34" charset="-120"/>
              </a:rPr>
              <a:t>Определяется учредителем: кинопоказы, театральные постановки, выставки, дополнительное художественное образование.</a:t>
            </a:r>
            <a:endParaRPr lang="en-US" sz="2600" dirty="0">
              <a:latin typeface="Book Antiqua" panose="02040602050305030304" pitchFamily="18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1335771" y="8446676"/>
            <a:ext cx="21714049" cy="2010206"/>
          </a:xfrm>
          <a:prstGeom prst="rect">
            <a:avLst/>
          </a:prstGeom>
          <a:solidFill>
            <a:srgbClr val="000000">
              <a:alpha val="4000"/>
            </a:srgbClr>
          </a:solidFill>
        </p:spPr>
      </p:sp>
      <p:sp>
        <p:nvSpPr>
          <p:cNvPr id="17" name="Text 15"/>
          <p:cNvSpPr/>
          <p:nvPr/>
        </p:nvSpPr>
        <p:spPr>
          <a:xfrm>
            <a:off x="1666786" y="8657840"/>
            <a:ext cx="4760825" cy="105858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sz="2600" b="1" dirty="0">
                <a:latin typeface="Book Antiqua" panose="02040602050305030304" pitchFamily="18" charset="0"/>
                <a:ea typeface="Raleway" pitchFamily="34" charset="-122"/>
                <a:cs typeface="Raleway" pitchFamily="34" charset="-120"/>
              </a:rPr>
              <a:t>Централизованная клубная система</a:t>
            </a:r>
            <a:endParaRPr lang="en-US" sz="2600" dirty="0">
              <a:latin typeface="Book Antiqua" panose="02040602050305030304" pitchFamily="18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101549" y="8657840"/>
            <a:ext cx="7360129" cy="158788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sz="2600" dirty="0">
                <a:latin typeface="Book Antiqua" panose="02040602050305030304" pitchFamily="18" charset="0"/>
                <a:ea typeface="Raleway" pitchFamily="34" charset="-122"/>
                <a:cs typeface="Raleway" pitchFamily="34" charset="-120"/>
              </a:rPr>
              <a:t>Целостное КДУ: общее управление, единый штат, организационно-технологическое единство. Центральное КДУ + клубы-филиалы</a:t>
            </a:r>
            <a:r>
              <a:rPr lang="en-US" sz="2600" dirty="0">
                <a:solidFill>
                  <a:srgbClr val="76717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.</a:t>
            </a:r>
            <a:endParaRPr lang="en-US" sz="2600" dirty="0"/>
          </a:p>
        </p:txBody>
      </p:sp>
      <p:sp>
        <p:nvSpPr>
          <p:cNvPr id="19" name="Text 17"/>
          <p:cNvSpPr/>
          <p:nvPr/>
        </p:nvSpPr>
        <p:spPr>
          <a:xfrm>
            <a:off x="15135616" y="8657840"/>
            <a:ext cx="7583584" cy="105858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sz="2600" dirty="0">
                <a:latin typeface="Book Antiqua" panose="02040602050305030304" pitchFamily="18" charset="0"/>
                <a:ea typeface="Raleway" pitchFamily="34" charset="-122"/>
                <a:cs typeface="Raleway" pitchFamily="34" charset="-120"/>
              </a:rPr>
              <a:t>Организация досуга. Любительское творчество. Социокультурные инициативы</a:t>
            </a:r>
            <a:r>
              <a:rPr lang="en-US" sz="2600" dirty="0">
                <a:solidFill>
                  <a:srgbClr val="76717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.</a:t>
            </a:r>
            <a:endParaRPr lang="en-US" sz="2600" dirty="0"/>
          </a:p>
        </p:txBody>
      </p:sp>
      <p:sp>
        <p:nvSpPr>
          <p:cNvPr id="20" name="Shape 18"/>
          <p:cNvSpPr/>
          <p:nvPr/>
        </p:nvSpPr>
        <p:spPr>
          <a:xfrm>
            <a:off x="1335771" y="10456882"/>
            <a:ext cx="21714049" cy="1480911"/>
          </a:xfrm>
          <a:prstGeom prst="rect">
            <a:avLst/>
          </a:prstGeom>
          <a:solidFill>
            <a:srgbClr val="FFFFFF">
              <a:alpha val="4000"/>
            </a:srgbClr>
          </a:solidFill>
        </p:spPr>
      </p:sp>
      <p:sp>
        <p:nvSpPr>
          <p:cNvPr id="21" name="Text 19"/>
          <p:cNvSpPr/>
          <p:nvPr/>
        </p:nvSpPr>
        <p:spPr>
          <a:xfrm>
            <a:off x="1666786" y="10668045"/>
            <a:ext cx="4760825" cy="5292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sz="2600" b="1" dirty="0">
                <a:latin typeface="Book Antiqua" panose="02040602050305030304" pitchFamily="18" charset="0"/>
                <a:ea typeface="Raleway" pitchFamily="34" charset="-122"/>
                <a:cs typeface="Raleway" pitchFamily="34" charset="-120"/>
              </a:rPr>
              <a:t>Клубы</a:t>
            </a:r>
            <a:endParaRPr lang="en-US" sz="2600" dirty="0">
              <a:latin typeface="Book Antiqua" panose="02040602050305030304" pitchFamily="18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7101549" y="10668046"/>
            <a:ext cx="7360129" cy="105858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sz="2600" dirty="0">
                <a:latin typeface="Book Antiqua" panose="02040602050305030304" pitchFamily="18" charset="0"/>
                <a:ea typeface="Raleway" pitchFamily="34" charset="-122"/>
                <a:cs typeface="Raleway" pitchFamily="34" charset="-120"/>
              </a:rPr>
              <a:t>Небольшие мощностные характеристики и штатная численность.</a:t>
            </a:r>
            <a:endParaRPr lang="en-US" sz="2600" dirty="0">
              <a:latin typeface="Book Antiqua" panose="02040602050305030304" pitchFamily="18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15135616" y="10668046"/>
            <a:ext cx="7583584" cy="105858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sz="2600" dirty="0">
                <a:latin typeface="Book Antiqua" panose="02040602050305030304" pitchFamily="18" charset="0"/>
                <a:ea typeface="Raleway" pitchFamily="34" charset="-122"/>
                <a:cs typeface="Raleway" pitchFamily="34" charset="-120"/>
              </a:rPr>
              <a:t>Организация досуга. Любительское творчество. Социокультурные инициативы.</a:t>
            </a:r>
            <a:endParaRPr lang="en-US" sz="26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0"/>
          <p:cNvSpPr/>
          <p:nvPr/>
        </p:nvSpPr>
        <p:spPr>
          <a:xfrm>
            <a:off x="1200823" y="1007583"/>
            <a:ext cx="21983941" cy="93812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>
              <a:lnSpc>
                <a:spcPts val="7334"/>
              </a:lnSpc>
            </a:pPr>
            <a:r>
              <a:rPr lang="en-US" sz="4800" b="1" dirty="0" err="1" smtClean="0">
                <a:solidFill>
                  <a:srgbClr val="C64E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Названи</a:t>
            </a:r>
            <a:r>
              <a:rPr lang="ru-RU" sz="4800" b="1" dirty="0" smtClean="0">
                <a:solidFill>
                  <a:srgbClr val="C64E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я</a:t>
            </a:r>
            <a:r>
              <a:rPr lang="en-US" sz="4800" b="1" dirty="0" smtClean="0">
                <a:solidFill>
                  <a:srgbClr val="C64E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 </a:t>
            </a:r>
            <a:r>
              <a:rPr lang="en-US" sz="4800" b="1" dirty="0">
                <a:solidFill>
                  <a:srgbClr val="C64E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сельских КДУ</a:t>
            </a:r>
            <a:endParaRPr lang="en-US" sz="4800" dirty="0">
              <a:solidFill>
                <a:srgbClr val="C64E50"/>
              </a:solidFill>
              <a:latin typeface="Book Antiqua" panose="02040602050305030304" charset="0"/>
              <a:cs typeface="Book Antiqua" panose="02040602050305030304" charset="0"/>
            </a:endParaRPr>
          </a:p>
        </p:txBody>
      </p:sp>
      <p:sp>
        <p:nvSpPr>
          <p:cNvPr id="29" name="Shape 1"/>
          <p:cNvSpPr/>
          <p:nvPr/>
        </p:nvSpPr>
        <p:spPr>
          <a:xfrm>
            <a:off x="1200823" y="2490678"/>
            <a:ext cx="21983942" cy="1658732"/>
          </a:xfrm>
          <a:prstGeom prst="roundRect">
            <a:avLst>
              <a:gd name="adj" fmla="val 7602"/>
            </a:avLst>
          </a:prstGeom>
          <a:solidFill>
            <a:srgbClr val="F3BEC0"/>
          </a:solidFill>
        </p:spPr>
      </p:sp>
      <p:pic>
        <p:nvPicPr>
          <p:cNvPr id="3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882" y="2933445"/>
            <a:ext cx="375269" cy="300073"/>
          </a:xfrm>
          <a:prstGeom prst="rect">
            <a:avLst/>
          </a:prstGeom>
        </p:spPr>
      </p:pic>
      <p:sp>
        <p:nvSpPr>
          <p:cNvPr id="31" name="Text 2"/>
          <p:cNvSpPr/>
          <p:nvPr/>
        </p:nvSpPr>
        <p:spPr>
          <a:xfrm>
            <a:off x="2176208" y="2838185"/>
            <a:ext cx="20708500" cy="91609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584"/>
              </a:lnSpc>
            </a:pPr>
            <a:r>
              <a:rPr lang="en-US" sz="2700" b="1" dirty="0">
                <a:solidFill>
                  <a:srgbClr val="000000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Федеральный закон от 22 мая 2003 г. № 54-ФЗ «О применении контрольно-кассовой техники при осуществлении расчётов в Российской Федерации»</a:t>
            </a:r>
          </a:p>
        </p:txBody>
      </p:sp>
      <p:sp>
        <p:nvSpPr>
          <p:cNvPr id="32" name="Text 3"/>
          <p:cNvSpPr/>
          <p:nvPr/>
        </p:nvSpPr>
        <p:spPr>
          <a:xfrm>
            <a:off x="1200823" y="4455835"/>
            <a:ext cx="21983942" cy="91609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584"/>
              </a:lnSpc>
            </a:pPr>
            <a:r>
              <a:rPr lang="en-US" sz="2700" dirty="0">
                <a:solidFill>
                  <a:srgbClr val="767171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Сельские КДУ </a:t>
            </a:r>
            <a:r>
              <a:rPr lang="en-US" sz="2700" b="1" dirty="0">
                <a:solidFill>
                  <a:srgbClr val="767171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не применяют ККТ</a:t>
            </a:r>
            <a:r>
              <a:rPr lang="en-US" sz="2700" dirty="0">
                <a:solidFill>
                  <a:srgbClr val="767171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 при оказании услуг, предусмотренных распоряжением Правительства Российской Федерации от 12 ноября 2020 года № 2949-р «Об утверждении перечня услуг в области </a:t>
            </a:r>
            <a:r>
              <a:rPr lang="en-US" sz="2700" dirty="0" err="1">
                <a:solidFill>
                  <a:srgbClr val="767171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культуры</a:t>
            </a:r>
            <a:r>
              <a:rPr lang="en-US" sz="2700" dirty="0" smtClean="0">
                <a:solidFill>
                  <a:srgbClr val="767171"/>
                </a:solidFill>
                <a:latin typeface="Book Antiqua" panose="02040602050305030304" charset="0"/>
                <a:ea typeface="Raleway" pitchFamily="34" charset="-122"/>
                <a:cs typeface="Book Antiqua" panose="02040602050305030304" charset="0"/>
              </a:rPr>
              <a:t>»</a:t>
            </a:r>
            <a:endParaRPr lang="en-US" sz="2700" dirty="0">
              <a:latin typeface="Book Antiqua" panose="02040602050305030304" charset="0"/>
              <a:cs typeface="Book Antiqua" panose="02040602050305030304" charset="0"/>
            </a:endParaRPr>
          </a:p>
        </p:txBody>
      </p:sp>
      <p:sp>
        <p:nvSpPr>
          <p:cNvPr id="33" name="Shape 4"/>
          <p:cNvSpPr/>
          <p:nvPr/>
        </p:nvSpPr>
        <p:spPr>
          <a:xfrm>
            <a:off x="1200824" y="5678351"/>
            <a:ext cx="10855635" cy="1094510"/>
          </a:xfrm>
          <a:prstGeom prst="roundRect">
            <a:avLst>
              <a:gd name="adj" fmla="val 11522"/>
            </a:avLst>
          </a:prstGeom>
          <a:solidFill>
            <a:srgbClr val="F7D4D5"/>
          </a:solidFill>
          <a:ln w="7620">
            <a:solidFill>
              <a:srgbClr val="DDBABB"/>
            </a:solidFill>
            <a:prstDash val="solid"/>
          </a:ln>
        </p:spPr>
      </p:sp>
      <p:sp>
        <p:nvSpPr>
          <p:cNvPr id="34" name="Text 5"/>
          <p:cNvSpPr/>
          <p:nvPr/>
        </p:nvSpPr>
        <p:spPr>
          <a:xfrm>
            <a:off x="1513582" y="5991126"/>
            <a:ext cx="4699703" cy="4689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3667"/>
              </a:lnSpc>
            </a:pPr>
            <a:r>
              <a:rPr lang="en-US" b="1" u="sng" dirty="0">
                <a:solidFill>
                  <a:srgbClr val="00B0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Дома</a:t>
            </a:r>
            <a:r>
              <a:rPr lang="en-US" b="1" dirty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 и </a:t>
            </a:r>
            <a:r>
              <a:rPr lang="en-US" b="1" dirty="0">
                <a:solidFill>
                  <a:srgbClr val="00B0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дворцы</a:t>
            </a:r>
            <a:r>
              <a:rPr lang="en-US" b="1" dirty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культуры</a:t>
            </a:r>
          </a:p>
        </p:txBody>
      </p:sp>
      <p:sp>
        <p:nvSpPr>
          <p:cNvPr id="35" name="Shape 6"/>
          <p:cNvSpPr/>
          <p:nvPr/>
        </p:nvSpPr>
        <p:spPr>
          <a:xfrm>
            <a:off x="12328931" y="5678351"/>
            <a:ext cx="10855834" cy="1094510"/>
          </a:xfrm>
          <a:prstGeom prst="roundRect">
            <a:avLst>
              <a:gd name="adj" fmla="val 11522"/>
            </a:avLst>
          </a:prstGeom>
          <a:solidFill>
            <a:srgbClr val="F7D4D5"/>
          </a:solidFill>
          <a:ln w="7620">
            <a:solidFill>
              <a:srgbClr val="DDBABB"/>
            </a:solidFill>
            <a:prstDash val="solid"/>
          </a:ln>
        </p:spPr>
      </p:sp>
      <p:sp>
        <p:nvSpPr>
          <p:cNvPr id="36" name="Text 7"/>
          <p:cNvSpPr/>
          <p:nvPr/>
        </p:nvSpPr>
        <p:spPr>
          <a:xfrm>
            <a:off x="12641689" y="5991126"/>
            <a:ext cx="5295650" cy="4689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3667"/>
              </a:lnSpc>
            </a:pPr>
            <a:r>
              <a:rPr lang="en-US" b="1" u="sng" dirty="0">
                <a:solidFill>
                  <a:srgbClr val="00B0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Дома народного творчества</a:t>
            </a:r>
          </a:p>
        </p:txBody>
      </p:sp>
      <p:sp>
        <p:nvSpPr>
          <p:cNvPr id="37" name="Shape 8"/>
          <p:cNvSpPr/>
          <p:nvPr/>
        </p:nvSpPr>
        <p:spPr>
          <a:xfrm>
            <a:off x="1200824" y="7045347"/>
            <a:ext cx="10855635" cy="1094510"/>
          </a:xfrm>
          <a:prstGeom prst="roundRect">
            <a:avLst>
              <a:gd name="adj" fmla="val 11522"/>
            </a:avLst>
          </a:prstGeom>
          <a:solidFill>
            <a:srgbClr val="F7D4D5"/>
          </a:solidFill>
          <a:ln w="7620">
            <a:solidFill>
              <a:srgbClr val="DDBABB"/>
            </a:solidFill>
            <a:prstDash val="solid"/>
          </a:ln>
        </p:spPr>
      </p:sp>
      <p:sp>
        <p:nvSpPr>
          <p:cNvPr id="38" name="Text 9"/>
          <p:cNvSpPr/>
          <p:nvPr/>
        </p:nvSpPr>
        <p:spPr>
          <a:xfrm>
            <a:off x="1513583" y="7358121"/>
            <a:ext cx="3752896" cy="4689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3667"/>
              </a:lnSpc>
            </a:pPr>
            <a:r>
              <a:rPr lang="en-US" b="1" u="sng" dirty="0"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Клубы</a:t>
            </a:r>
          </a:p>
        </p:txBody>
      </p:sp>
      <p:sp>
        <p:nvSpPr>
          <p:cNvPr id="39" name="Shape 10"/>
          <p:cNvSpPr/>
          <p:nvPr/>
        </p:nvSpPr>
        <p:spPr>
          <a:xfrm>
            <a:off x="12328931" y="7045347"/>
            <a:ext cx="10855834" cy="1094510"/>
          </a:xfrm>
          <a:prstGeom prst="roundRect">
            <a:avLst>
              <a:gd name="adj" fmla="val 11522"/>
            </a:avLst>
          </a:prstGeom>
          <a:solidFill>
            <a:srgbClr val="F7D4D5"/>
          </a:solidFill>
          <a:ln w="7620">
            <a:solidFill>
              <a:srgbClr val="DDBABB"/>
            </a:solidFill>
            <a:prstDash val="solid"/>
          </a:ln>
        </p:spPr>
      </p:sp>
      <p:sp>
        <p:nvSpPr>
          <p:cNvPr id="40" name="Text 11"/>
          <p:cNvSpPr/>
          <p:nvPr/>
        </p:nvSpPr>
        <p:spPr>
          <a:xfrm>
            <a:off x="12641689" y="7358121"/>
            <a:ext cx="5644526" cy="4689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3667"/>
              </a:lnSpc>
            </a:pPr>
            <a:r>
              <a:rPr lang="en-US" b="1" u="sng" dirty="0"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Центры культурного развития</a:t>
            </a:r>
          </a:p>
        </p:txBody>
      </p:sp>
      <p:sp>
        <p:nvSpPr>
          <p:cNvPr id="41" name="Shape 12"/>
          <p:cNvSpPr/>
          <p:nvPr/>
        </p:nvSpPr>
        <p:spPr>
          <a:xfrm>
            <a:off x="1200824" y="8412342"/>
            <a:ext cx="10855635" cy="1094510"/>
          </a:xfrm>
          <a:prstGeom prst="roundRect">
            <a:avLst>
              <a:gd name="adj" fmla="val 11522"/>
            </a:avLst>
          </a:prstGeom>
          <a:solidFill>
            <a:srgbClr val="F7D4D5"/>
          </a:solidFill>
          <a:ln w="7620">
            <a:solidFill>
              <a:srgbClr val="DDBABB"/>
            </a:solidFill>
            <a:prstDash val="solid"/>
          </a:ln>
        </p:spPr>
      </p:sp>
      <p:sp>
        <p:nvSpPr>
          <p:cNvPr id="42" name="Text 13"/>
          <p:cNvSpPr/>
          <p:nvPr/>
        </p:nvSpPr>
        <p:spPr>
          <a:xfrm>
            <a:off x="1513583" y="8725117"/>
            <a:ext cx="4596311" cy="4689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3667"/>
              </a:lnSpc>
            </a:pPr>
            <a:r>
              <a:rPr lang="en-US" b="1" dirty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Этнокультурные центры</a:t>
            </a:r>
          </a:p>
        </p:txBody>
      </p:sp>
      <p:sp>
        <p:nvSpPr>
          <p:cNvPr id="43" name="Shape 14"/>
          <p:cNvSpPr/>
          <p:nvPr/>
        </p:nvSpPr>
        <p:spPr>
          <a:xfrm>
            <a:off x="12328931" y="8412342"/>
            <a:ext cx="10855834" cy="1094510"/>
          </a:xfrm>
          <a:prstGeom prst="roundRect">
            <a:avLst>
              <a:gd name="adj" fmla="val 11522"/>
            </a:avLst>
          </a:prstGeom>
          <a:solidFill>
            <a:srgbClr val="F7D4D5"/>
          </a:solidFill>
          <a:ln w="7620">
            <a:solidFill>
              <a:srgbClr val="DDBABB"/>
            </a:solidFill>
            <a:prstDash val="solid"/>
          </a:ln>
        </p:spPr>
      </p:sp>
      <p:sp>
        <p:nvSpPr>
          <p:cNvPr id="44" name="Text 15"/>
          <p:cNvSpPr/>
          <p:nvPr/>
        </p:nvSpPr>
        <p:spPr>
          <a:xfrm>
            <a:off x="12641689" y="8725117"/>
            <a:ext cx="4954314" cy="4689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3667"/>
              </a:lnSpc>
            </a:pPr>
            <a:r>
              <a:rPr lang="en-US" b="1" u="sng" dirty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Центры культуры и досуга</a:t>
            </a:r>
          </a:p>
        </p:txBody>
      </p:sp>
      <p:sp>
        <p:nvSpPr>
          <p:cNvPr id="45" name="Shape 16"/>
          <p:cNvSpPr/>
          <p:nvPr/>
        </p:nvSpPr>
        <p:spPr>
          <a:xfrm>
            <a:off x="1200824" y="9779339"/>
            <a:ext cx="10855635" cy="1094510"/>
          </a:xfrm>
          <a:prstGeom prst="roundRect">
            <a:avLst>
              <a:gd name="adj" fmla="val 11522"/>
            </a:avLst>
          </a:prstGeom>
          <a:solidFill>
            <a:srgbClr val="F7D4D5"/>
          </a:solidFill>
          <a:ln w="7620">
            <a:solidFill>
              <a:srgbClr val="DDBABB"/>
            </a:solidFill>
            <a:prstDash val="solid"/>
          </a:ln>
        </p:spPr>
      </p:sp>
      <p:sp>
        <p:nvSpPr>
          <p:cNvPr id="46" name="Text 17"/>
          <p:cNvSpPr/>
          <p:nvPr/>
        </p:nvSpPr>
        <p:spPr>
          <a:xfrm>
            <a:off x="1513583" y="10092112"/>
            <a:ext cx="3752896" cy="4689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3667"/>
              </a:lnSpc>
            </a:pPr>
            <a:r>
              <a:rPr lang="en-US" b="1" dirty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Дома фольклора</a:t>
            </a:r>
          </a:p>
        </p:txBody>
      </p:sp>
      <p:sp>
        <p:nvSpPr>
          <p:cNvPr id="47" name="Shape 18"/>
          <p:cNvSpPr/>
          <p:nvPr/>
        </p:nvSpPr>
        <p:spPr>
          <a:xfrm>
            <a:off x="12328931" y="9779339"/>
            <a:ext cx="10855834" cy="1094510"/>
          </a:xfrm>
          <a:prstGeom prst="roundRect">
            <a:avLst>
              <a:gd name="adj" fmla="val 11522"/>
            </a:avLst>
          </a:prstGeom>
          <a:solidFill>
            <a:srgbClr val="F7D4D5"/>
          </a:solidFill>
          <a:ln w="7620">
            <a:solidFill>
              <a:srgbClr val="DDBABB"/>
            </a:solidFill>
            <a:prstDash val="solid"/>
          </a:ln>
        </p:spPr>
      </p:sp>
      <p:sp>
        <p:nvSpPr>
          <p:cNvPr id="48" name="Text 19"/>
          <p:cNvSpPr/>
          <p:nvPr/>
        </p:nvSpPr>
        <p:spPr>
          <a:xfrm>
            <a:off x="12641689" y="10092112"/>
            <a:ext cx="3752896" cy="4689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3667"/>
              </a:lnSpc>
            </a:pPr>
            <a:r>
              <a:rPr lang="en-US" b="1" dirty="0">
                <a:solidFill>
                  <a:srgbClr val="00B05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Дома ремёсел</a:t>
            </a:r>
          </a:p>
        </p:txBody>
      </p:sp>
      <p:sp>
        <p:nvSpPr>
          <p:cNvPr id="49" name="Shape 20"/>
          <p:cNvSpPr/>
          <p:nvPr/>
        </p:nvSpPr>
        <p:spPr>
          <a:xfrm>
            <a:off x="1200824" y="11146334"/>
            <a:ext cx="10855635" cy="1563471"/>
          </a:xfrm>
          <a:prstGeom prst="roundRect">
            <a:avLst>
              <a:gd name="adj" fmla="val 8066"/>
            </a:avLst>
          </a:prstGeom>
          <a:solidFill>
            <a:srgbClr val="F7D4D5"/>
          </a:solidFill>
          <a:ln w="7620">
            <a:solidFill>
              <a:srgbClr val="DDBABB"/>
            </a:solidFill>
            <a:prstDash val="solid"/>
          </a:ln>
        </p:spPr>
      </p:sp>
      <p:sp>
        <p:nvSpPr>
          <p:cNvPr id="50" name="Text 21"/>
          <p:cNvSpPr/>
          <p:nvPr/>
        </p:nvSpPr>
        <p:spPr>
          <a:xfrm>
            <a:off x="1513583" y="11459109"/>
            <a:ext cx="3752896" cy="4689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3667"/>
              </a:lnSpc>
            </a:pPr>
            <a:r>
              <a:rPr lang="en-US" b="1" dirty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Дома досуга</a:t>
            </a:r>
          </a:p>
        </p:txBody>
      </p:sp>
      <p:sp>
        <p:nvSpPr>
          <p:cNvPr id="51" name="Shape 22"/>
          <p:cNvSpPr/>
          <p:nvPr/>
        </p:nvSpPr>
        <p:spPr>
          <a:xfrm>
            <a:off x="12328931" y="11146334"/>
            <a:ext cx="10855834" cy="1563471"/>
          </a:xfrm>
          <a:prstGeom prst="roundRect">
            <a:avLst>
              <a:gd name="adj" fmla="val 8066"/>
            </a:avLst>
          </a:prstGeom>
          <a:solidFill>
            <a:srgbClr val="F7D4D5"/>
          </a:solidFill>
          <a:ln w="7620">
            <a:solidFill>
              <a:srgbClr val="DDBABB"/>
            </a:solidFill>
            <a:prstDash val="solid"/>
          </a:ln>
        </p:spPr>
      </p:sp>
      <p:sp>
        <p:nvSpPr>
          <p:cNvPr id="52" name="Text 23"/>
          <p:cNvSpPr/>
          <p:nvPr/>
        </p:nvSpPr>
        <p:spPr>
          <a:xfrm>
            <a:off x="12641689" y="11459109"/>
            <a:ext cx="10230318" cy="93792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667"/>
              </a:lnSpc>
            </a:pPr>
            <a:r>
              <a:rPr lang="en-US" b="1" u="sng" dirty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Культурно-досуговые</a:t>
            </a:r>
            <a:r>
              <a:rPr lang="en-US" b="1" dirty="0">
                <a:solidFill>
                  <a:srgbClr val="000000"/>
                </a:solidFill>
                <a:latin typeface="Book Antiqua" panose="02040602050305030304" charset="0"/>
                <a:ea typeface="Raleway Bold" pitchFamily="34" charset="-122"/>
                <a:cs typeface="Book Antiqua" panose="02040602050305030304" charset="0"/>
              </a:rPr>
              <a:t> и культурно-спортивные центры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85*489"/>
  <p:tag name="TABLE_ENDDRAG_RECT" val="75*22*985*4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073*572"/>
  <p:tag name="TABLE_ENDDRAG_RECT" val="39*75*1073*5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073*572"/>
  <p:tag name="TABLE_ENDDRAG_RECT" val="39*75*1073*57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2345</Words>
  <Application>Microsoft Office PowerPoint</Application>
  <PresentationFormat>Произвольный</PresentationFormat>
  <Paragraphs>329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Arial</vt:lpstr>
      <vt:lpstr>Calibri</vt:lpstr>
      <vt:lpstr>Raleway</vt:lpstr>
      <vt:lpstr>等线</vt:lpstr>
      <vt:lpstr>Times New Roman CYR</vt:lpstr>
      <vt:lpstr>Century Gothic</vt:lpstr>
      <vt:lpstr>Book Antiqua</vt:lpstr>
      <vt:lpstr>Wingdings</vt:lpstr>
      <vt:lpstr>Raleway Bold</vt:lpstr>
      <vt:lpstr>Aptos</vt:lpstr>
      <vt:lpstr>Times New Roman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Абидуева Елена Валерьевна</dc:creator>
  <cp:lastModifiedBy>Канцедалова Евгения Сергеевна</cp:lastModifiedBy>
  <cp:revision>81</cp:revision>
  <dcterms:created xsi:type="dcterms:W3CDTF">2026-04-03T03:44:00Z</dcterms:created>
  <dcterms:modified xsi:type="dcterms:W3CDTF">2026-04-05T05:07:52Z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90C280ED3A574EAE9BC2FC0CFAB75F6D_13</vt:lpwstr>
  </property>
  <property fmtid="{D5CDD505-2E9C-101B-9397-08002B2CF9AE}" pid="3" name="KSOProductBuildVer">
    <vt:lpwstr>1049-12.2.0.23196</vt:lpwstr>
  </property>
</Properties>
</file>