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9" r:id="rId3"/>
    <p:sldId id="268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3" r:id="rId18"/>
    <p:sldId id="292" r:id="rId19"/>
    <p:sldId id="282" r:id="rId20"/>
    <p:sldId id="293" r:id="rId21"/>
    <p:sldId id="284" r:id="rId22"/>
    <p:sldId id="294" r:id="rId23"/>
    <p:sldId id="285" r:id="rId24"/>
    <p:sldId id="295" r:id="rId25"/>
    <p:sldId id="286" r:id="rId26"/>
    <p:sldId id="296" r:id="rId27"/>
    <p:sldId id="287" r:id="rId28"/>
    <p:sldId id="297" r:id="rId29"/>
    <p:sldId id="288" r:id="rId30"/>
    <p:sldId id="298" r:id="rId31"/>
    <p:sldId id="289" r:id="rId32"/>
    <p:sldId id="299" r:id="rId33"/>
    <p:sldId id="290" r:id="rId34"/>
    <p:sldId id="300" r:id="rId35"/>
    <p:sldId id="291" r:id="rId36"/>
    <p:sldId id="301" r:id="rId37"/>
    <p:sldId id="303" r:id="rId38"/>
    <p:sldId id="302" r:id="rId39"/>
    <p:sldId id="265" r:id="rId4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5D5CA8"/>
    <a:srgbClr val="755AA7"/>
    <a:srgbClr val="3494BA"/>
    <a:srgbClr val="7269AC"/>
    <a:srgbClr val="52C5CC"/>
    <a:srgbClr val="58B6C0"/>
    <a:srgbClr val="7A8C8E"/>
    <a:srgbClr val="594682"/>
    <a:srgbClr val="56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56"/>
  </p:normalViewPr>
  <p:slideViewPr>
    <p:cSldViewPr snapToGrid="0">
      <p:cViewPr varScale="1">
        <p:scale>
          <a:sx n="163" d="100"/>
          <a:sy n="163" d="100"/>
        </p:scale>
        <p:origin x="23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C597-F670-46F6-9788-663803E8706F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38ECD-E507-48E0-B848-E2DC9F3A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3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8ECD-E507-48E0-B848-E2DC9F3AD2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2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8ECD-E507-48E0-B848-E2DC9F3AD2C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0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FABB4-6061-4BE8-A37D-D62FBD12D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B8888-EE87-4768-88BC-378D0348D8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5968" y="2935224"/>
            <a:ext cx="7461504" cy="1854231"/>
          </a:xfrm>
        </p:spPr>
        <p:txBody>
          <a:bodyPr anchor="b">
            <a:noAutofit/>
          </a:bodyPr>
          <a:lstStyle>
            <a:lvl1pPr algn="ctr">
              <a:defRPr sz="6600" b="1">
                <a:solidFill>
                  <a:srgbClr val="594682"/>
                </a:solidFill>
              </a:defRPr>
            </a:lvl1pPr>
          </a:lstStyle>
          <a:p>
            <a:r>
              <a:rPr lang="en-US" dirty="0"/>
              <a:t>NAME OF PRESENTATION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378BB-BDCD-4F2C-9FD9-DA0401F566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5968" y="4859655"/>
            <a:ext cx="7461504" cy="5676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8CB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THERE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12F6B-3024-405B-B4D3-2737A147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16397-EC24-42AC-8623-CF8044A8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7CBCD-5E93-43A5-A47D-DD367628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95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34C8B-9137-4E80-A1A6-BD4BBA16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1EF1E3-0C53-4462-9782-793F4D4F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1643F-DB62-41C6-BD55-C60688C2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F8A3C-5DCC-49A1-8B2D-0455DAF3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F0ABC-00D2-4FE3-8870-81F7FE74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3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2CBACB-B413-4434-8A43-1BD4DE422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12FF4-C511-4820-9E6C-C973E273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47C69-EFF3-4F97-B335-28BB8AAB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2E9CE-12BC-4321-B51E-F6E47844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A9D3B-619D-44DD-BF01-A88F3488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94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EA6C-E753-487B-AE9A-5DFBB1B87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C8D44-08E0-4625-B838-2E47FBF5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7AABE-7B32-4EEE-9D4A-06AFCBF1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1A82F-B286-4E2C-994E-E6698E8D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E2DB0-C0FD-4424-A3A1-35C5294D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89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BB184-8692-4E5F-B335-DE7B10B79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232E7-0DA5-4701-87DE-ECA09952A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92099"/>
            <a:ext cx="6620256" cy="540005"/>
          </a:xfrm>
        </p:spPr>
        <p:txBody>
          <a:bodyPr/>
          <a:lstStyle>
            <a:lvl1pPr>
              <a:defRPr>
                <a:solidFill>
                  <a:srgbClr val="725AA6"/>
                </a:solidFill>
              </a:defRPr>
            </a:lvl1pPr>
          </a:lstStyle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0F6F2-E730-405E-8362-A8CDA128B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294619-372C-4239-9C1F-9C60BE01A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85356-D8A6-4A03-AA49-D5F8E96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0BF1C-0976-4CE9-9AB3-65F45AD2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D3CC3-0593-47FC-B7F5-FC11AC87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85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8A4A14-C808-4138-80D9-ABA3185A3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A746F-DC8F-4916-A480-27522D4CA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D4FC-35C2-4872-9C97-D03069A4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B9EC2-B7C1-4CF1-96D0-F9D0BB8A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2B63D-C068-4889-82BC-31124E26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3D1B2-5C32-4E2B-97A3-20F390E3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B0464-F081-42A5-8F16-85014DED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07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A876A-3659-4F30-A1F8-53306EA5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8C71A-B4FB-419F-857B-8313480C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308BF8-9687-4005-AF38-A3A921BE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A19CD1-461F-4063-9435-A40925528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0FFE68-0478-4D90-AACD-4ECCA72B6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FAC3F-652C-4908-AA60-D56671A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B430DA-5B69-40D8-B096-FECFD9BA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54EDB0-294D-4C7D-9604-4865A474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646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3E3BD-3D11-4BF2-A942-1FD113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B08BA-9055-481C-AC77-BB9AD27E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F7E952-8B5E-47DC-A468-E488E040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68D53-463D-4647-B29D-AC3F839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60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C4927A-7A41-4F9B-A8DA-44117E4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3EC16B-3CD6-4769-B4F1-D950D8F4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D3470-D565-4C9E-805B-8896FDD4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59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E58C-0A2B-44B6-86DC-A0A565F7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BB30F-DBFB-41C9-AF07-9303772A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550F9-EE86-4AA3-89D7-8B68EFC38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C0D2F-FAA8-48D6-BAC7-5A4EFB32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13303-F3A5-4E18-944C-1E299812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0AE79-CD1F-4A10-9D96-72A3287E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7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6E668-29B6-44B1-AA96-6BDE4C67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E57C96-8E98-426F-89F5-2B8E8EFB6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18C77-599C-4BB7-823B-76FD85C3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BBC1C-099E-4455-86BE-EFA506D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1DAA29-4112-4201-9787-D14A2FB1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3C3F1-DDDC-4EC9-9E52-629AD84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26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3E23C2-0D88-40C3-BE27-5CB870342A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8B282-1D46-4029-BA9E-C3C2EB8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93267"/>
            <a:ext cx="7379208" cy="54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F211CF-C9DA-48AB-8BB0-DF7A72173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E13D9-F739-4271-A7D5-C39F65403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9B73-E99F-4972-A9F0-F80F81684CFE}" type="datetimeFigureOut">
              <a:rPr lang="ru-UA" smtClean="0"/>
              <a:t>04/12/2026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80CED-B69A-473C-88A3-FAE51BC6C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830F2-D2E1-4CF0-8213-08AFAB7DD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4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sv.ru/education/course/1/3021/?ysclid=mnsf2b84z4875455465" TargetMode="External"/><Relationship Id="rId2" Type="http://schemas.openxmlformats.org/officeDocument/2006/relationships/hyperlink" Target="https://rsv.ru/education/course/1/2965/?ysclid=mnsevbrhix912227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v.ru/education/course/1/239/?ysclid=mnsf2v96d56865105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-hub.io/?utm_source=reforum&amp;utm_medium=website&amp;utm_campaign=website&amp;utm_content=header&amp;utm_term=2022-11" TargetMode="External"/><Relationship Id="rId7" Type="http://schemas.openxmlformats.org/officeDocument/2006/relationships/hyperlink" Target="https://rutube.ru/video/8a378cf8b1b1e5051b7e9d8e5223de6b/?ysclid=mnsfbgz071321124686" TargetMode="External"/><Relationship Id="rId2" Type="http://schemas.openxmlformats.org/officeDocument/2006/relationships/hyperlink" Target="https://reforum.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-135454514_456239807?ysclid=mnsfayfxh8497056841" TargetMode="External"/><Relationship Id="rId5" Type="http://schemas.openxmlformats.org/officeDocument/2006/relationships/hyperlink" Target="https://vk.com/video-25205856_456240122?ysclid=mnsfa29thz397680251" TargetMode="External"/><Relationship Id="rId4" Type="http://schemas.openxmlformats.org/officeDocument/2006/relationships/hyperlink" Target="https://rutube.ru/video/7879eecd4b9788f9698cf1259168c41d/?ysclid=mnsf8surgk80960854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um.yandex.ru/thinking/" TargetMode="External"/><Relationship Id="rId2" Type="http://schemas.openxmlformats.org/officeDocument/2006/relationships/hyperlink" Target="https://rsv.ru/education/course/1/1924/?ysclid=mnsg6m7io273859548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60451396_456239645?ysclid=mnsjz0kb92850333635" TargetMode="External"/><Relationship Id="rId2" Type="http://schemas.openxmlformats.org/officeDocument/2006/relationships/hyperlink" Target="https://vk.com/video-213660511_456239159?ysclid=mnsjy251x62539531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video/preview/7903246642363638311" TargetMode="External"/><Relationship Id="rId4" Type="http://schemas.openxmlformats.org/officeDocument/2006/relationships/hyperlink" Target="https://rutube.ru/video/dd3bc9cd4a035545419e8d31d7c8ef81/?ysclid=mnsk46vygb27446431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sv.ru/education/course/1/184/" TargetMode="External"/><Relationship Id="rId2" Type="http://schemas.openxmlformats.org/officeDocument/2006/relationships/hyperlink" Target="https://rsv.ru/education/course/1/1975/?ysclid=mnskd9lby76570298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slavgandapas.com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KYA5XcoKv0" TargetMode="External"/><Relationship Id="rId3" Type="http://schemas.openxmlformats.org/officeDocument/2006/relationships/hyperlink" Target="https://www.youtube.com/watch?v=A24cGWrwom8" TargetMode="External"/><Relationship Id="rId7" Type="http://schemas.openxmlformats.org/officeDocument/2006/relationships/hyperlink" Target="https://www.youtube.com/watch?v=Lkb1CbERgI8" TargetMode="External"/><Relationship Id="rId2" Type="http://schemas.openxmlformats.org/officeDocument/2006/relationships/hyperlink" Target="https://www.youtube.com/watch?v=6zhicZOjZ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jxCqdTcjqc" TargetMode="External"/><Relationship Id="rId11" Type="http://schemas.openxmlformats.org/officeDocument/2006/relationships/hyperlink" Target="https://www.youtube.com/watch?v=m5DZJtql8Sg" TargetMode="External"/><Relationship Id="rId5" Type="http://schemas.openxmlformats.org/officeDocument/2006/relationships/hyperlink" Target="https://www.youtube.com/watch?v=xTkLb6P2mEE" TargetMode="External"/><Relationship Id="rId10" Type="http://schemas.openxmlformats.org/officeDocument/2006/relationships/hyperlink" Target="https://www.youtube.com/watch?v=AxLkzGH_jDs&amp;list=RDCMUCSPd93is2UQsd_jZ6yHBfqQ&amp;index=13" TargetMode="External"/><Relationship Id="rId4" Type="http://schemas.openxmlformats.org/officeDocument/2006/relationships/hyperlink" Target="https://www.youtube.com/watch?v=BZQYdmcvqb8" TargetMode="External"/><Relationship Id="rId9" Type="http://schemas.openxmlformats.org/officeDocument/2006/relationships/hyperlink" Target="https://vk.com/wall-232269546_82?ysclid=mnsl91fyir93338807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ik.org/course/126433/promo" TargetMode="External"/><Relationship Id="rId2" Type="http://schemas.openxmlformats.org/officeDocument/2006/relationships/hyperlink" Target="https://openedu.ru/course/ITMOUniversity/LFNVGTN/?session=self_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kLf6-eWnBv0eZ9kfNk2HLN9OIN4TNujI" TargetMode="External"/><Relationship Id="rId5" Type="http://schemas.openxmlformats.org/officeDocument/2006/relationships/hyperlink" Target="https://ncrdo.ru/do/pk-soft-skills-kak-instrument-v-razvitii-proaktivnogo-myshleniya/" TargetMode="External"/><Relationship Id="rId4" Type="http://schemas.openxmlformats.org/officeDocument/2006/relationships/hyperlink" Target="https://edu.auto3n.ru/navyki-effektivnyh-lyudey-proaktivnost-i-otvetstvennost-818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qqUQyFXaY&amp;t=3s" TargetMode="External"/><Relationship Id="rId2" Type="http://schemas.openxmlformats.org/officeDocument/2006/relationships/hyperlink" Target="https://rutube.ru/video/4195a8e1fa2830da773b64507577f4da/?ysclid=mnslqt8xqw60837496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sv.ru/education/course/1/3016/?ysclid=mnslyk3qfz858734277" TargetMode="External"/><Relationship Id="rId2" Type="http://schemas.openxmlformats.org/officeDocument/2006/relationships/hyperlink" Target="https://rsv.ru/education/course/1/1939/?ysclid=mnsly0cnmx1835986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v.ru/education/course/1/2929/?ysclid=mnslz40kh5118876606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rutube.ru/video/2ddb93bd852325a8abf365e4ad379789/?ysclid=mnsmg4i1c6746490647" TargetMode="External"/><Relationship Id="rId3" Type="http://schemas.openxmlformats.org/officeDocument/2006/relationships/hyperlink" Target="https://rutube.ru/video/bca6283c19d47adf6051a97811e73149/?ysclid=mnsmbtscqj597940964" TargetMode="External"/><Relationship Id="rId7" Type="http://schemas.openxmlformats.org/officeDocument/2006/relationships/hyperlink" Target="https://rutube.ru/video/c772fb1f89dda21cb50c5c84184d85c5/?ysclid=mnsmfkpn4i841432448" TargetMode="External"/><Relationship Id="rId2" Type="http://schemas.openxmlformats.org/officeDocument/2006/relationships/hyperlink" Target="https://www.youtube.com/watch?v=msGK0YQjV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tube.ru/video/13a3c954fba1166ae9f4125774d1c930/?ysclid=mnsmernozn927119913" TargetMode="External"/><Relationship Id="rId5" Type="http://schemas.openxmlformats.org/officeDocument/2006/relationships/hyperlink" Target="https://rutube.ru/video/7e63be6409da69fc3b223132e04d8352/?ysclid=mnsmdoxznq612456841" TargetMode="External"/><Relationship Id="rId4" Type="http://schemas.openxmlformats.org/officeDocument/2006/relationships/hyperlink" Target="https://vk.com/video-53873413_456239619?ysclid=mnsmcxtt2k64404742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mc.edu.ru/upravlenie-otvetstvennostyu-2/" TargetMode="External"/><Relationship Id="rId2" Type="http://schemas.openxmlformats.org/officeDocument/2006/relationships/hyperlink" Target="https://mbschool.ru/seminars/605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edu.ru/course/hse/PSYP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LRDt8fH-d4" TargetMode="External"/><Relationship Id="rId3" Type="http://schemas.openxmlformats.org/officeDocument/2006/relationships/hyperlink" Target="https://www.youtube.com/watch?v=sr7yzTLY8f0" TargetMode="External"/><Relationship Id="rId7" Type="http://schemas.openxmlformats.org/officeDocument/2006/relationships/hyperlink" Target="https://www.youtube.com/watch?v=AzeN7w9HHWI" TargetMode="External"/><Relationship Id="rId2" Type="http://schemas.openxmlformats.org/officeDocument/2006/relationships/hyperlink" Target="https://www.youtube.com/watch?v=5P1rO5heN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QIVzBqH8iM" TargetMode="External"/><Relationship Id="rId5" Type="http://schemas.openxmlformats.org/officeDocument/2006/relationships/hyperlink" Target="https://www.youtube.com/watch?v=urPZqrUYCCE" TargetMode="External"/><Relationship Id="rId4" Type="http://schemas.openxmlformats.org/officeDocument/2006/relationships/hyperlink" Target="https://www.youtube.com/watch?v=IFMVc0WqRXk" TargetMode="External"/><Relationship Id="rId9" Type="http://schemas.openxmlformats.org/officeDocument/2006/relationships/hyperlink" Target="https://www.youtube.com/watch?v=2JUDpDRnPa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sv.ru/education/course/6/1924/?foreignCompetenceIds=124&amp;isLongDuration=1" TargetMode="External"/><Relationship Id="rId2" Type="http://schemas.openxmlformats.org/officeDocument/2006/relationships/hyperlink" Target="https://openedu.ru/course/msu/DECMAKINGMETHODS/?session=spring_2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bschool.ru/about/documents" TargetMode="External"/><Relationship Id="rId4" Type="http://schemas.openxmlformats.org/officeDocument/2006/relationships/hyperlink" Target="https://sberuniversity.ru/learning/programmes/upravlenie-proektami/prinyatie-resheni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CxxGqxvBw" TargetMode="External"/><Relationship Id="rId7" Type="http://schemas.openxmlformats.org/officeDocument/2006/relationships/hyperlink" Target="https://vk.com/video-6326979_169749468" TargetMode="External"/><Relationship Id="rId2" Type="http://schemas.openxmlformats.org/officeDocument/2006/relationships/hyperlink" Target="https://uprav.ru/effectivnost-liderstvo/tekhnika-prinyatiya-rukovodyashchikh-resheniy-bystro-prosto-effektivno-sdo/?ysclid=mnvrb2c4y9481654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5fJGlPqC-k" TargetMode="External"/><Relationship Id="rId5" Type="http://schemas.openxmlformats.org/officeDocument/2006/relationships/hyperlink" Target="https://www.youtube.com/watch?v=AW6lPoMjUjs" TargetMode="External"/><Relationship Id="rId4" Type="http://schemas.openxmlformats.org/officeDocument/2006/relationships/hyperlink" Target="https://www.youtube.com/watch?v=grwaJ8w17iI&amp;list=RDQM89Ks-YuqvQg&amp;start_radio=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-training.ru/programms7/?r304_id=54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jfPQh0RAc" TargetMode="External"/><Relationship Id="rId2" Type="http://schemas.openxmlformats.org/officeDocument/2006/relationships/hyperlink" Target="https://www.youtube.com/watch?v=uO2tmktrPo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beruniversity.ru/learning/programmes/portfelnye-programmy/upravlenie-lyudmi-moy-liderskiy-stil/" TargetMode="External"/><Relationship Id="rId3" Type="http://schemas.openxmlformats.org/officeDocument/2006/relationships/hyperlink" Target="https://rep.bntu.by/bitstream/handle/data/62867/Upravlenie_personalom.pdf?sequence=1&amp;isAllowed=y" TargetMode="External"/><Relationship Id="rId7" Type="http://schemas.openxmlformats.org/officeDocument/2006/relationships/hyperlink" Target="https://programmes.sberuniversity.ru/upgrade" TargetMode="External"/><Relationship Id="rId2" Type="http://schemas.openxmlformats.org/officeDocument/2006/relationships/hyperlink" Target="https://www.businessstudio.ru/upload/iblock/344/Presenation_Lozovitsky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edu.ru/program/spbu/UPRAVLYDKOM/?session=self_paced_2022" TargetMode="External"/><Relationship Id="rId5" Type="http://schemas.openxmlformats.org/officeDocument/2006/relationships/hyperlink" Target="https://openedu.ru/course/spbu/POSITIVE/?session=self_paced_2022" TargetMode="External"/><Relationship Id="rId4" Type="http://schemas.openxmlformats.org/officeDocument/2006/relationships/hyperlink" Target="https://openedu.ru/course/urfu/NATCULT/?session=spring_202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9AMU1luc8" TargetMode="External"/><Relationship Id="rId2" Type="http://schemas.openxmlformats.org/officeDocument/2006/relationships/hyperlink" Target="https://www.youtube.com/watch?v=S95WtK5g2P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v82aLXsqb4" TargetMode="External"/><Relationship Id="rId4" Type="http://schemas.openxmlformats.org/officeDocument/2006/relationships/hyperlink" Target="https://www.youtube.com/watch?v=Kc3xyn2ANn4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A82DF-EE9C-4F00-980E-AEFFA371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1" y="2928143"/>
            <a:ext cx="7184573" cy="1854231"/>
          </a:xfrm>
        </p:spPr>
        <p:txBody>
          <a:bodyPr/>
          <a:lstStyle/>
          <a:p>
            <a:pPr algn="l"/>
            <a:r>
              <a:rPr lang="ru-RU" sz="7200" dirty="0" smtClean="0">
                <a:latin typeface="Corbel" panose="020B0503020204020204" pitchFamily="34" charset="0"/>
              </a:rPr>
              <a:t>СОВРЕМЕННЫЕ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компетенции руководителя</a:t>
            </a:r>
            <a:endParaRPr lang="ru-UA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oogle Shape;7706;p67"/>
          <p:cNvGrpSpPr/>
          <p:nvPr/>
        </p:nvGrpSpPr>
        <p:grpSpPr>
          <a:xfrm>
            <a:off x="2231171" y="1035610"/>
            <a:ext cx="2037801" cy="1989352"/>
            <a:chOff x="-4475825" y="3612425"/>
            <a:chExt cx="293825" cy="291450"/>
          </a:xfrm>
          <a:solidFill>
            <a:schemeClr val="bg1"/>
          </a:solidFill>
        </p:grpSpPr>
        <p:sp>
          <p:nvSpPr>
            <p:cNvPr id="4" name="Google Shape;7707;p67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08;p67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09;p67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006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78785"/>
            <a:ext cx="7776228" cy="540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обратной связи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42" y="1544230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4283133"/>
            <a:ext cx="881384" cy="878736"/>
          </a:xfrm>
          <a:prstGeom prst="ellipse">
            <a:avLst/>
          </a:prstGeom>
          <a:solidFill>
            <a:srgbClr val="5D5C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2873132"/>
            <a:ext cx="881384" cy="8787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5612035"/>
            <a:ext cx="881384" cy="878736"/>
          </a:xfrm>
          <a:prstGeom prst="ellipse">
            <a:avLst/>
          </a:prstGeom>
          <a:solidFill>
            <a:srgbClr val="34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1544230"/>
            <a:ext cx="4877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Поручил – отслеживай!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«Как двигается!»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2873132"/>
            <a:ext cx="9959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Заметил ошибку – помоги исправиться! </a:t>
            </a:r>
            <a:endParaRPr lang="ru-RU" altLang="zh-CN" sz="2400" b="1" dirty="0"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«Все получается</a:t>
            </a:r>
            <a:r>
              <a:rPr lang="en-US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Можешь что-то улучшить</a:t>
            </a:r>
            <a:r>
              <a:rPr lang="en-US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Чем тебе помочь</a:t>
            </a:r>
            <a:r>
              <a:rPr lang="en-US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»</a:t>
            </a:r>
            <a:endParaRPr lang="zh-CN" altLang="en-US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4277680"/>
            <a:ext cx="80723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200" b="1" dirty="0" smtClean="0">
                <a:latin typeface="Corbel" panose="020B0503020204020204" pitchFamily="34" charset="0"/>
                <a:cs typeface="+mn-ea"/>
                <a:sym typeface="+mn-lt"/>
              </a:rPr>
              <a:t>Сначала похвали – потом поправляй!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«Это ты сделал хорошо, а это можно сделать лучше»</a:t>
            </a:r>
            <a:endParaRPr lang="ru-RU" altLang="zh-CN" b="1" dirty="0" smtClean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5612035"/>
            <a:ext cx="988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Отследил – сообщи о прогрессе!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«Сделали столько, осталось столько. Успеем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»</a:t>
            </a:r>
            <a:endParaRPr lang="zh-CN" altLang="en-US" sz="20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71" name="Google Shape;5963;p63"/>
          <p:cNvGrpSpPr/>
          <p:nvPr/>
        </p:nvGrpSpPr>
        <p:grpSpPr>
          <a:xfrm>
            <a:off x="681370" y="1695701"/>
            <a:ext cx="514793" cy="526504"/>
            <a:chOff x="6168925" y="3936925"/>
            <a:chExt cx="296950" cy="295375"/>
          </a:xfrm>
          <a:solidFill>
            <a:schemeClr val="bg1"/>
          </a:solidFill>
        </p:grpSpPr>
        <p:sp>
          <p:nvSpPr>
            <p:cNvPr id="72" name="Google Shape;5964;p63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65;p63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66;p63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67;p63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68;p63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69;p63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240;p64"/>
          <p:cNvGrpSpPr/>
          <p:nvPr/>
        </p:nvGrpSpPr>
        <p:grpSpPr>
          <a:xfrm>
            <a:off x="594651" y="3060903"/>
            <a:ext cx="481373" cy="495688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79" name="Google Shape;6241;p64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42;p64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243;p64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44;p64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7145;p65"/>
          <p:cNvGrpSpPr/>
          <p:nvPr/>
        </p:nvGrpSpPr>
        <p:grpSpPr>
          <a:xfrm>
            <a:off x="605038" y="4442477"/>
            <a:ext cx="582934" cy="528244"/>
            <a:chOff x="-9961625" y="4048175"/>
            <a:chExt cx="357600" cy="355825"/>
          </a:xfrm>
          <a:solidFill>
            <a:schemeClr val="bg1"/>
          </a:solidFill>
        </p:grpSpPr>
        <p:sp>
          <p:nvSpPr>
            <p:cNvPr id="107" name="Google Shape;7146;p65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47;p65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48;p65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49;p65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50;p65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51;p65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4971;p61"/>
          <p:cNvSpPr/>
          <p:nvPr/>
        </p:nvSpPr>
        <p:spPr>
          <a:xfrm>
            <a:off x="594651" y="5777984"/>
            <a:ext cx="508634" cy="505857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0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8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78785"/>
            <a:ext cx="7776228" cy="540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Исправительная беседа</a:t>
            </a:r>
            <a:endParaRPr lang="ru-UA" b="1" dirty="0">
              <a:latin typeface="Corbel" panose="020B0503020204020204" pitchFamily="34" charset="0"/>
            </a:endParaRPr>
          </a:p>
        </p:txBody>
      </p:sp>
      <p:grpSp>
        <p:nvGrpSpPr>
          <p:cNvPr id="71" name="Google Shape;5963;p63"/>
          <p:cNvGrpSpPr/>
          <p:nvPr/>
        </p:nvGrpSpPr>
        <p:grpSpPr>
          <a:xfrm>
            <a:off x="681370" y="1695701"/>
            <a:ext cx="514793" cy="526504"/>
            <a:chOff x="6168925" y="3936925"/>
            <a:chExt cx="296950" cy="295375"/>
          </a:xfrm>
          <a:solidFill>
            <a:schemeClr val="bg1"/>
          </a:solidFill>
        </p:grpSpPr>
        <p:sp>
          <p:nvSpPr>
            <p:cNvPr id="72" name="Google Shape;5964;p63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65;p63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66;p63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67;p63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68;p63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69;p63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240;p64"/>
          <p:cNvGrpSpPr/>
          <p:nvPr/>
        </p:nvGrpSpPr>
        <p:grpSpPr>
          <a:xfrm>
            <a:off x="594651" y="3060903"/>
            <a:ext cx="481373" cy="495688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79" name="Google Shape;6241;p64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42;p64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243;p64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44;p64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4971;p61"/>
          <p:cNvSpPr/>
          <p:nvPr/>
        </p:nvSpPr>
        <p:spPr>
          <a:xfrm>
            <a:off x="594651" y="5777984"/>
            <a:ext cx="508634" cy="505857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3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3" t="26299" r="25187" b="13673"/>
          <a:stretch/>
        </p:blipFill>
        <p:spPr>
          <a:xfrm>
            <a:off x="509590" y="1589412"/>
            <a:ext cx="10678903" cy="52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78785"/>
            <a:ext cx="7776228" cy="540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контроля и анализа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42" y="1544230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4283133"/>
            <a:ext cx="881384" cy="878736"/>
          </a:xfrm>
          <a:prstGeom prst="ellipse">
            <a:avLst/>
          </a:prstGeom>
          <a:solidFill>
            <a:srgbClr val="5D5C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2873132"/>
            <a:ext cx="881384" cy="8787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" y="5612035"/>
            <a:ext cx="881384" cy="878736"/>
          </a:xfrm>
          <a:prstGeom prst="ellipse">
            <a:avLst/>
          </a:prstGeom>
          <a:solidFill>
            <a:srgbClr val="34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1544230"/>
            <a:ext cx="5505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Сделано -оцени!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«Давай посмотрим, что у нас получилось»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2873132"/>
            <a:ext cx="1001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Что требовал – то и оценивай! </a:t>
            </a:r>
            <a:endParaRPr lang="ru-RU" altLang="zh-CN" sz="2400" b="1" dirty="0"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«Перед нами стояла такая-то задача с такими-то требованиями. По этому параметру – отлично. А по этому надо бы сделать еще это»</a:t>
            </a:r>
            <a:endParaRPr lang="zh-CN" altLang="en-US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49358" y="4277680"/>
            <a:ext cx="8072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200" b="1" dirty="0" smtClean="0">
                <a:latin typeface="Corbel" panose="020B0503020204020204" pitchFamily="34" charset="0"/>
                <a:cs typeface="+mn-ea"/>
                <a:sym typeface="+mn-lt"/>
              </a:rPr>
              <a:t>Оценил - объясни!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«В целом хорошо. Получилось добиться того-то.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На будущее хотелось бы еще и этого»</a:t>
            </a:r>
            <a:endParaRPr lang="ru-RU" altLang="zh-CN" b="1" dirty="0" smtClean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86201" y="5612035"/>
            <a:ext cx="9885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Не получилось - проанализируй!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Тот ли исполнитель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Понятна ли задача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Все ли учли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Достаточно ли ресурсов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Нужно ли чаще контролировать и поддерживать</a:t>
            </a:r>
            <a:r>
              <a:rPr lang="en-US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endParaRPr lang="zh-CN" altLang="en-US" sz="20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71" name="Google Shape;5963;p63"/>
          <p:cNvGrpSpPr/>
          <p:nvPr/>
        </p:nvGrpSpPr>
        <p:grpSpPr>
          <a:xfrm>
            <a:off x="681370" y="1695701"/>
            <a:ext cx="514793" cy="526504"/>
            <a:chOff x="6168925" y="3936925"/>
            <a:chExt cx="296950" cy="295375"/>
          </a:xfrm>
          <a:solidFill>
            <a:schemeClr val="bg1"/>
          </a:solidFill>
        </p:grpSpPr>
        <p:sp>
          <p:nvSpPr>
            <p:cNvPr id="72" name="Google Shape;5964;p63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65;p63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66;p63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67;p63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68;p63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69;p63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240;p64"/>
          <p:cNvGrpSpPr/>
          <p:nvPr/>
        </p:nvGrpSpPr>
        <p:grpSpPr>
          <a:xfrm>
            <a:off x="594651" y="3060903"/>
            <a:ext cx="481373" cy="495688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79" name="Google Shape;6241;p64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42;p64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243;p64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44;p64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7145;p65"/>
          <p:cNvGrpSpPr/>
          <p:nvPr/>
        </p:nvGrpSpPr>
        <p:grpSpPr>
          <a:xfrm>
            <a:off x="605038" y="4442477"/>
            <a:ext cx="582934" cy="528244"/>
            <a:chOff x="-9961625" y="4048175"/>
            <a:chExt cx="357600" cy="355825"/>
          </a:xfrm>
          <a:solidFill>
            <a:schemeClr val="bg1"/>
          </a:solidFill>
        </p:grpSpPr>
        <p:sp>
          <p:nvSpPr>
            <p:cNvPr id="107" name="Google Shape;7146;p65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47;p65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48;p65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49;p65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50;p65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51;p65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4971;p61"/>
          <p:cNvSpPr/>
          <p:nvPr/>
        </p:nvSpPr>
        <p:spPr>
          <a:xfrm>
            <a:off x="594651" y="5777984"/>
            <a:ext cx="508634" cy="505857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9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8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78785"/>
            <a:ext cx="7776228" cy="540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поощрения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7" y="1450972"/>
            <a:ext cx="721525" cy="74261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1547473"/>
            <a:ext cx="5505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Достигнуто - поощри!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2273017"/>
            <a:ext cx="10013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>
                <a:latin typeface="Corbel" panose="020B0503020204020204" pitchFamily="34" charset="0"/>
                <a:cs typeface="+mn-ea"/>
                <a:sym typeface="+mn-lt"/>
              </a:rPr>
              <a:t>Хвалишь – подчеркни за что! </a:t>
            </a:r>
            <a:endParaRPr lang="zh-CN" altLang="en-US" sz="24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«Молодец! Особенно здорово, что смог сделать это и преодолеть вот это!»</a:t>
            </a:r>
            <a:endParaRPr lang="zh-CN" altLang="en-US" b="1" i="1" dirty="0" smtClean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3223853"/>
            <a:ext cx="8072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200" b="1" dirty="0" smtClean="0">
                <a:latin typeface="Corbel" panose="020B0503020204020204" pitchFamily="34" charset="0"/>
                <a:cs typeface="+mn-ea"/>
                <a:sym typeface="+mn-lt"/>
              </a:rPr>
              <a:t>Хвали публично – ругай единолично!</a:t>
            </a:r>
            <a:endParaRPr lang="ru-RU" altLang="zh-CN" b="1" dirty="0" smtClean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3891113"/>
            <a:ext cx="988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Хвали человека – ругай поведение!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«Ты многогранный специалист, но такие высказывания в компании недопустимы»</a:t>
            </a:r>
            <a:endParaRPr lang="zh-CN" altLang="en-US" sz="20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4944130"/>
            <a:ext cx="988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Поощряй неожиданно! Держи наказание втайне!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«Сейчас продолжай работать. В конце месяца поговорим»</a:t>
            </a:r>
            <a:endParaRPr lang="zh-CN" altLang="en-US" sz="20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456000" y="5997147"/>
            <a:ext cx="5505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Пообещал - выполни!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6" y="2333603"/>
            <a:ext cx="721525" cy="742616"/>
          </a:xfrm>
          <a:prstGeom prst="ellipse">
            <a:avLst/>
          </a:prstGeom>
          <a:solidFill>
            <a:srgbClr val="34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9" y="3216517"/>
            <a:ext cx="721525" cy="74261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5" y="4099148"/>
            <a:ext cx="721525" cy="7426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5" y="4978576"/>
            <a:ext cx="721525" cy="742616"/>
          </a:xfrm>
          <a:prstGeom prst="ellipse">
            <a:avLst/>
          </a:prstGeom>
          <a:solidFill>
            <a:srgbClr val="5D5C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75" y="5858004"/>
            <a:ext cx="721525" cy="7426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775" y="13129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6323" y="22026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6323" y="31150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8616" y="4009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6323" y="48882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6323" y="5744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1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/>
      <p:bldP spid="50" grpId="0"/>
      <p:bldP spid="51" grpId="0"/>
      <p:bldP spid="52" grpId="0"/>
      <p:bldP spid="32" grpId="0"/>
      <p:bldP spid="33" grpId="0"/>
      <p:bldP spid="35" grpId="0" animBg="1"/>
      <p:bldP spid="36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Управленческий цикл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8F3D0D70-36D7-4FAE-92F5-A23D143C5BCD}"/>
              </a:ext>
            </a:extLst>
          </p:cNvPr>
          <p:cNvSpPr>
            <a:spLocks noEditPoints="1"/>
          </p:cNvSpPr>
          <p:nvPr/>
        </p:nvSpPr>
        <p:spPr bwMode="auto">
          <a:xfrm>
            <a:off x="4025619" y="1946419"/>
            <a:ext cx="4682895" cy="4212490"/>
          </a:xfrm>
          <a:custGeom>
            <a:avLst/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  <a:alpha val="6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ru-RU" altLang="zh-CN" dirty="0" smtClean="0">
                <a:solidFill>
                  <a:srgbClr val="3F7EE5"/>
                </a:solidFill>
                <a:cs typeface="+mn-ea"/>
                <a:sym typeface="+mn-lt"/>
              </a:rPr>
              <a:t>м</a:t>
            </a:r>
            <a:endParaRPr lang="zh-CN" altLang="en-US" dirty="0">
              <a:solidFill>
                <a:srgbClr val="3F7EE5"/>
              </a:solidFill>
              <a:cs typeface="+mn-ea"/>
              <a:sym typeface="+mn-lt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310" y="2080769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E81268F-258A-461F-9E36-7A0BB8A5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95" y="2049891"/>
            <a:ext cx="884031" cy="878736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D2EBBE72-9449-4041-809E-BD852ABA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425" y="3598284"/>
            <a:ext cx="886678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FFCDE437-6F40-4B8D-BE8F-8341186A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639" y="3583861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7E63ADA6-68A8-4DB4-AE4B-FA5D59E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310" y="5122914"/>
            <a:ext cx="881384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C9490C26-A0AC-4663-84BA-841D0489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94" y="5145422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7946115" y="1453213"/>
            <a:ext cx="268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1. Задачи и цели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28" name="椭圆 16">
            <a:extLst>
              <a:ext uri="{FF2B5EF4-FFF2-40B4-BE49-F238E27FC236}">
                <a16:creationId xmlns:a16="http://schemas.microsoft.com/office/drawing/2014/main" id="{8C952A5B-4E05-49EA-99EA-B0B873812788}"/>
              </a:ext>
            </a:extLst>
          </p:cNvPr>
          <p:cNvSpPr/>
          <p:nvPr/>
        </p:nvSpPr>
        <p:spPr>
          <a:xfrm>
            <a:off x="5486513" y="3154518"/>
            <a:ext cx="1777896" cy="177789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9089761" y="3469970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2. Совместное планированием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8274883" y="5365305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3. Обеспечение ресурсами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2097688" y="5632688"/>
            <a:ext cx="268550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4. Обратная связь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01013" y="3601603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>
                <a:latin typeface="Corbel" panose="020B0503020204020204" pitchFamily="34" charset="0"/>
                <a:cs typeface="+mn-ea"/>
                <a:sym typeface="+mn-lt"/>
              </a:rPr>
              <a:t>5</a:t>
            </a: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. Контроль и анализ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2367232" y="1453213"/>
            <a:ext cx="268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6. Поощрение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34" name="Google Shape;7764;p67"/>
          <p:cNvGrpSpPr/>
          <p:nvPr/>
        </p:nvGrpSpPr>
        <p:grpSpPr>
          <a:xfrm>
            <a:off x="7052869" y="2282418"/>
            <a:ext cx="423079" cy="419659"/>
            <a:chOff x="-2310650" y="3958175"/>
            <a:chExt cx="293825" cy="291450"/>
          </a:xfrm>
          <a:solidFill>
            <a:schemeClr val="bg1"/>
          </a:solidFill>
        </p:grpSpPr>
        <p:sp>
          <p:nvSpPr>
            <p:cNvPr id="35" name="Google Shape;7765;p67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6;p67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5805;p63"/>
          <p:cNvGrpSpPr/>
          <p:nvPr/>
        </p:nvGrpSpPr>
        <p:grpSpPr>
          <a:xfrm>
            <a:off x="7900994" y="3770459"/>
            <a:ext cx="497539" cy="414684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38" name="Google Shape;5806;p63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07;p63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08;p63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09;p63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10;p63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11;p63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12;p63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5799;p63"/>
          <p:cNvGrpSpPr/>
          <p:nvPr/>
        </p:nvGrpSpPr>
        <p:grpSpPr>
          <a:xfrm>
            <a:off x="5258588" y="5319427"/>
            <a:ext cx="455849" cy="443972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46" name="Google Shape;5800;p6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01;p6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02;p6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03;p6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04;p6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857;p63"/>
          <p:cNvGrpSpPr/>
          <p:nvPr/>
        </p:nvGrpSpPr>
        <p:grpSpPr>
          <a:xfrm>
            <a:off x="4381089" y="3776834"/>
            <a:ext cx="544210" cy="498084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52" name="Google Shape;5858;p63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59;p63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60;p63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61;p63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62;p63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63;p63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944;p63"/>
          <p:cNvGrpSpPr/>
          <p:nvPr/>
        </p:nvGrpSpPr>
        <p:grpSpPr>
          <a:xfrm>
            <a:off x="5212546" y="2209390"/>
            <a:ext cx="560933" cy="565708"/>
            <a:chOff x="4991425" y="3234750"/>
            <a:chExt cx="296175" cy="297225"/>
          </a:xfrm>
          <a:solidFill>
            <a:schemeClr val="bg1"/>
          </a:solidFill>
        </p:grpSpPr>
        <p:sp>
          <p:nvSpPr>
            <p:cNvPr id="59" name="Google Shape;5945;p63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46;p63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47;p63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48;p63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49;p63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50;p63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204;p64"/>
          <p:cNvGrpSpPr/>
          <p:nvPr/>
        </p:nvGrpSpPr>
        <p:grpSpPr>
          <a:xfrm>
            <a:off x="7028614" y="5365305"/>
            <a:ext cx="471590" cy="441919"/>
            <a:chOff x="-31817400" y="3910025"/>
            <a:chExt cx="301675" cy="294075"/>
          </a:xfrm>
          <a:solidFill>
            <a:schemeClr val="bg1"/>
          </a:solidFill>
        </p:grpSpPr>
        <p:sp>
          <p:nvSpPr>
            <p:cNvPr id="66" name="Google Shape;6205;p64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06;p64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07;p64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605;p63"/>
          <p:cNvGrpSpPr/>
          <p:nvPr/>
        </p:nvGrpSpPr>
        <p:grpSpPr>
          <a:xfrm>
            <a:off x="5640901" y="3327931"/>
            <a:ext cx="1452330" cy="1414445"/>
            <a:chOff x="-63250675" y="4110200"/>
            <a:chExt cx="317425" cy="317425"/>
          </a:xfrm>
          <a:solidFill>
            <a:schemeClr val="bg1"/>
          </a:solidFill>
        </p:grpSpPr>
        <p:sp>
          <p:nvSpPr>
            <p:cNvPr id="70" name="Google Shape;5606;p63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07;p63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08;p63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9;p63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0;p63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11;p63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12;p63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13;p63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14;p63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249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3812;p57"/>
          <p:cNvGrpSpPr/>
          <p:nvPr/>
        </p:nvGrpSpPr>
        <p:grpSpPr>
          <a:xfrm>
            <a:off x="448056" y="1581555"/>
            <a:ext cx="11247758" cy="4989704"/>
            <a:chOff x="2253298" y="2428317"/>
            <a:chExt cx="948701" cy="935378"/>
          </a:xfrm>
        </p:grpSpPr>
        <p:sp>
          <p:nvSpPr>
            <p:cNvPr id="68" name="Google Shape;3813;p57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14;p57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15;p57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16;p57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17;p57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18;p57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19;p57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20;p57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21;p57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22;p57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23;p57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24;p57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25;p57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26;p57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27;p57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28;p57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29;p57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30;p57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31;p57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32;p57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33;p57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34;p57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35;p57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36;p57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37;p57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38;p57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39;p57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40;p57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41;p57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42;p57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43;p57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44;p57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45;p57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Хороший подчиненный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42" name="PA-îṡļïḑé">
            <a:extLst>
              <a:ext uri="{FF2B5EF4-FFF2-40B4-BE49-F238E27FC236}">
                <a16:creationId xmlns:a16="http://schemas.microsoft.com/office/drawing/2014/main" id="{DF89E632-FA29-4498-93C9-8CD358D8AF6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9418" y="1687111"/>
            <a:ext cx="2615610" cy="78008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Делает работу качественно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PA-iŝľíḑê">
            <a:extLst>
              <a:ext uri="{FF2B5EF4-FFF2-40B4-BE49-F238E27FC236}">
                <a16:creationId xmlns:a16="http://schemas.microsoft.com/office/drawing/2014/main" id="{436AEE0B-74AB-4DC6-92C0-74BFAB9792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157336" y="5532235"/>
            <a:ext cx="1993186" cy="62261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Предлагает новые идеи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PA-ïšlîḓe">
            <a:extLst>
              <a:ext uri="{FF2B5EF4-FFF2-40B4-BE49-F238E27FC236}">
                <a16:creationId xmlns:a16="http://schemas.microsoft.com/office/drawing/2014/main" id="{1B57B4AD-4AF5-4ECC-9ABF-B99CE1C438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52" y="5570725"/>
            <a:ext cx="3887742" cy="61654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Самостоятельно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преодолевает трудности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PA-iSļîḋê">
            <a:extLst>
              <a:ext uri="{FF2B5EF4-FFF2-40B4-BE49-F238E27FC236}">
                <a16:creationId xmlns:a16="http://schemas.microsoft.com/office/drawing/2014/main" id="{01239DD5-6458-41EA-9544-6D54C28C40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6400" y="5585676"/>
            <a:ext cx="3700421" cy="4498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Берет на себя </a:t>
            </a:r>
          </a:p>
          <a:p>
            <a:pPr algn="ctr"/>
            <a:r>
              <a:rPr lang="ru-RU" altLang="zh-CN" sz="2400" b="1" dirty="0">
                <a:solidFill>
                  <a:schemeClr val="bg1"/>
                </a:solidFill>
                <a:cs typeface="+mn-ea"/>
                <a:sym typeface="+mn-lt"/>
              </a:rPr>
              <a:t>с</a:t>
            </a:r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ложные задачи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PA-ïsļíḑe">
            <a:extLst>
              <a:ext uri="{FF2B5EF4-FFF2-40B4-BE49-F238E27FC236}">
                <a16:creationId xmlns:a16="http://schemas.microsoft.com/office/drawing/2014/main" id="{B45B8A6A-3FE2-4526-8373-DCB0E316E1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959318" y="1690730"/>
            <a:ext cx="4232682" cy="47753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Разбирается</a:t>
            </a:r>
          </a:p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 в тонкостях работы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PA-îṡļïḑé">
            <a:extLst>
              <a:ext uri="{FF2B5EF4-FFF2-40B4-BE49-F238E27FC236}">
                <a16:creationId xmlns:a16="http://schemas.microsoft.com/office/drawing/2014/main" id="{DF89E632-FA29-4498-93C9-8CD358D8AF6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48146" y="1687282"/>
            <a:ext cx="2090965" cy="628663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Понимает </a:t>
            </a:r>
          </a:p>
          <a:p>
            <a:pPr algn="ctr"/>
            <a:r>
              <a:rPr lang="ru-RU" altLang="zh-CN" sz="2400" b="1" dirty="0" smtClean="0">
                <a:solidFill>
                  <a:schemeClr val="bg1"/>
                </a:solidFill>
                <a:cs typeface="+mn-ea"/>
                <a:sym typeface="+mn-lt"/>
              </a:rPr>
              <a:t>с полуслова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椭圆 16">
            <a:extLst>
              <a:ext uri="{FF2B5EF4-FFF2-40B4-BE49-F238E27FC236}">
                <a16:creationId xmlns:a16="http://schemas.microsoft.com/office/drawing/2014/main" id="{8C952A5B-4E05-49EA-99EA-B0B873812788}"/>
              </a:ext>
            </a:extLst>
          </p:cNvPr>
          <p:cNvSpPr/>
          <p:nvPr/>
        </p:nvSpPr>
        <p:spPr>
          <a:xfrm>
            <a:off x="4881038" y="2993079"/>
            <a:ext cx="2355656" cy="213074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Google Shape;5155;p61"/>
          <p:cNvGrpSpPr/>
          <p:nvPr/>
        </p:nvGrpSpPr>
        <p:grpSpPr>
          <a:xfrm>
            <a:off x="5409544" y="3198005"/>
            <a:ext cx="1355358" cy="1509169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52" name="Google Shape;5156;p61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5157;p61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5158;p61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5159;p61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5160;p61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5161;p61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5162;p61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43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Хороший руководитель</a:t>
            </a:r>
            <a:endParaRPr lang="ru-UA" b="1" dirty="0">
              <a:latin typeface="Corbel" panose="020B0503020204020204" pitchFamily="34" charset="0"/>
            </a:endParaRPr>
          </a:p>
        </p:txBody>
      </p:sp>
      <p:grpSp>
        <p:nvGrpSpPr>
          <p:cNvPr id="70" name="Google Shape;3725;p57"/>
          <p:cNvGrpSpPr/>
          <p:nvPr/>
        </p:nvGrpSpPr>
        <p:grpSpPr>
          <a:xfrm>
            <a:off x="547577" y="1687663"/>
            <a:ext cx="11031279" cy="4920472"/>
            <a:chOff x="724986" y="3605478"/>
            <a:chExt cx="1368680" cy="704196"/>
          </a:xfrm>
        </p:grpSpPr>
        <p:grpSp>
          <p:nvGrpSpPr>
            <p:cNvPr id="71" name="Google Shape;3726;p57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137" name="Google Shape;3727;p57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728;p57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729;p57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730;p57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731;p57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32;p57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33;p57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34;p57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35;p57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36;p57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737;p57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738;p57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739;p57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740;p57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741;p57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742;p57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743;p57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744;p57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745;p57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746;p57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3747;p57"/>
            <p:cNvGrpSpPr/>
            <p:nvPr/>
          </p:nvGrpSpPr>
          <p:grpSpPr>
            <a:xfrm>
              <a:off x="724986" y="3605478"/>
              <a:ext cx="1368680" cy="704196"/>
              <a:chOff x="724986" y="3605478"/>
              <a:chExt cx="1368680" cy="704196"/>
            </a:xfrm>
          </p:grpSpPr>
          <p:grpSp>
            <p:nvGrpSpPr>
              <p:cNvPr id="73" name="Google Shape;3748;p57"/>
              <p:cNvGrpSpPr/>
              <p:nvPr/>
            </p:nvGrpSpPr>
            <p:grpSpPr>
              <a:xfrm>
                <a:off x="1498221" y="4047614"/>
                <a:ext cx="529172" cy="262060"/>
                <a:chOff x="1498221" y="4047614"/>
                <a:chExt cx="529172" cy="262060"/>
              </a:xfrm>
            </p:grpSpPr>
            <p:grpSp>
              <p:nvGrpSpPr>
                <p:cNvPr id="129" name="Google Shape;3749;p57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135" name="Google Shape;3750;p57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3751;p57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" name="Google Shape;3752;p57"/>
                <p:cNvGrpSpPr/>
                <p:nvPr/>
              </p:nvGrpSpPr>
              <p:grpSpPr>
                <a:xfrm>
                  <a:off x="1498221" y="4047614"/>
                  <a:ext cx="438672" cy="262060"/>
                  <a:chOff x="1498221" y="4047614"/>
                  <a:chExt cx="438672" cy="262060"/>
                </a:xfrm>
              </p:grpSpPr>
              <p:sp>
                <p:nvSpPr>
                  <p:cNvPr id="131" name="Google Shape;3753;p57"/>
                  <p:cNvSpPr/>
                  <p:nvPr/>
                </p:nvSpPr>
                <p:spPr>
                  <a:xfrm>
                    <a:off x="1648778" y="4185661"/>
                    <a:ext cx="288115" cy="124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Делает наличие себя необязательным</a:t>
                    </a:r>
                    <a:endParaRPr b="1" dirty="0"/>
                  </a:p>
                </p:txBody>
              </p:sp>
              <p:grpSp>
                <p:nvGrpSpPr>
                  <p:cNvPr id="132" name="Google Shape;3754;p57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133" name="Google Shape;3755;p57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3756;p57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4" name="Google Shape;3757;p57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116" name="Google Shape;3758;p57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127" name="Google Shape;3759;p57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3760;p57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7" name="Google Shape;3761;p57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125" name="Google Shape;3762;p57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3763;p57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8" name="Google Shape;3764;p57"/>
                <p:cNvGrpSpPr/>
                <p:nvPr/>
              </p:nvGrpSpPr>
              <p:grpSpPr>
                <a:xfrm>
                  <a:off x="1560718" y="3800594"/>
                  <a:ext cx="452322" cy="302090"/>
                  <a:chOff x="1560718" y="3800594"/>
                  <a:chExt cx="452322" cy="302090"/>
                </a:xfrm>
              </p:grpSpPr>
              <p:grpSp>
                <p:nvGrpSpPr>
                  <p:cNvPr id="119" name="Google Shape;3765;p57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122" name="Google Shape;3766;p57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" name="Google Shape;3767;p57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" name="Google Shape;3768;p57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20" name="Google Shape;3769;p57"/>
                  <p:cNvSpPr/>
                  <p:nvPr/>
                </p:nvSpPr>
                <p:spPr>
                  <a:xfrm>
                    <a:off x="1733808" y="3800594"/>
                    <a:ext cx="273542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Создатель команды</a:t>
                    </a:r>
                    <a:endParaRPr b="1" dirty="0"/>
                  </a:p>
                </p:txBody>
              </p:sp>
              <p:sp>
                <p:nvSpPr>
                  <p:cNvPr id="121" name="Google Shape;3770;p57"/>
                  <p:cNvSpPr/>
                  <p:nvPr/>
                </p:nvSpPr>
                <p:spPr>
                  <a:xfrm>
                    <a:off x="1734297" y="3999967"/>
                    <a:ext cx="27874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Постоянно совершенствуется</a:t>
                    </a:r>
                    <a:endParaRPr b="1" dirty="0"/>
                  </a:p>
                </p:txBody>
              </p:sp>
            </p:grpSp>
          </p:grpSp>
          <p:sp>
            <p:nvSpPr>
              <p:cNvPr id="75" name="Google Shape;3771;p57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" name="Google Shape;3772;p57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109" name="Google Shape;3773;p57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113" name="Google Shape;3774;p57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3775;p57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3776;p57"/>
                  <p:cNvSpPr/>
                  <p:nvPr/>
                </p:nvSpPr>
                <p:spPr>
                  <a:xfrm>
                    <a:off x="870081" y="3605478"/>
                    <a:ext cx="291460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Ориентирован на результат</a:t>
                    </a:r>
                    <a:endParaRPr b="1" dirty="0"/>
                  </a:p>
                </p:txBody>
              </p:sp>
            </p:grpSp>
            <p:grpSp>
              <p:nvGrpSpPr>
                <p:cNvPr id="110" name="Google Shape;3777;p57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111" name="Google Shape;3778;p57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3779;p57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7" name="Google Shape;3780;p57"/>
              <p:cNvGrpSpPr/>
              <p:nvPr/>
            </p:nvGrpSpPr>
            <p:grpSpPr>
              <a:xfrm>
                <a:off x="785350" y="4047614"/>
                <a:ext cx="535311" cy="241765"/>
                <a:chOff x="785350" y="4047614"/>
                <a:chExt cx="535311" cy="241765"/>
              </a:xfrm>
            </p:grpSpPr>
            <p:grpSp>
              <p:nvGrpSpPr>
                <p:cNvPr id="102" name="Google Shape;3781;p57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107" name="Google Shape;3782;p57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3783;p57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3" name="Google Shape;3784;p57"/>
                <p:cNvGrpSpPr/>
                <p:nvPr/>
              </p:nvGrpSpPr>
              <p:grpSpPr>
                <a:xfrm>
                  <a:off x="785350" y="4186643"/>
                  <a:ext cx="372383" cy="102736"/>
                  <a:chOff x="785350" y="4186643"/>
                  <a:chExt cx="372383" cy="102736"/>
                </a:xfrm>
              </p:grpSpPr>
              <p:sp>
                <p:nvSpPr>
                  <p:cNvPr id="104" name="Google Shape;3785;p57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3786;p57"/>
                  <p:cNvSpPr/>
                  <p:nvPr/>
                </p:nvSpPr>
                <p:spPr>
                  <a:xfrm>
                    <a:off x="870081" y="4186643"/>
                    <a:ext cx="287652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Принимает риск</a:t>
                    </a:r>
                    <a:endParaRPr b="1" dirty="0"/>
                  </a:p>
                </p:txBody>
              </p:sp>
              <p:sp>
                <p:nvSpPr>
                  <p:cNvPr id="106" name="Google Shape;3787;p57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" name="Google Shape;3788;p57"/>
              <p:cNvGrpSpPr/>
              <p:nvPr/>
            </p:nvGrpSpPr>
            <p:grpSpPr>
              <a:xfrm>
                <a:off x="1501054" y="3605478"/>
                <a:ext cx="526339" cy="249240"/>
                <a:chOff x="1501054" y="3605478"/>
                <a:chExt cx="526339" cy="249240"/>
              </a:xfrm>
            </p:grpSpPr>
            <p:grpSp>
              <p:nvGrpSpPr>
                <p:cNvPr id="94" name="Google Shape;3789;p57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100" name="Google Shape;3790;p57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3791;p57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" name="Google Shape;3792;p57"/>
                <p:cNvGrpSpPr/>
                <p:nvPr/>
              </p:nvGrpSpPr>
              <p:grpSpPr>
                <a:xfrm>
                  <a:off x="1501054" y="3605478"/>
                  <a:ext cx="435839" cy="249240"/>
                  <a:chOff x="1501054" y="3605478"/>
                  <a:chExt cx="435839" cy="249240"/>
                </a:xfrm>
              </p:grpSpPr>
              <p:sp>
                <p:nvSpPr>
                  <p:cNvPr id="96" name="Google Shape;3793;p57"/>
                  <p:cNvSpPr/>
                  <p:nvPr/>
                </p:nvSpPr>
                <p:spPr>
                  <a:xfrm>
                    <a:off x="1656330" y="3605478"/>
                    <a:ext cx="28056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Творческий новатор</a:t>
                    </a:r>
                    <a:endParaRPr b="1" dirty="0"/>
                  </a:p>
                </p:txBody>
              </p:sp>
              <p:grpSp>
                <p:nvGrpSpPr>
                  <p:cNvPr id="97" name="Google Shape;3794;p57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98" name="Google Shape;3795;p57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" name="Google Shape;3796;p57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" name="Google Shape;3797;p57"/>
              <p:cNvGrpSpPr/>
              <p:nvPr/>
            </p:nvGrpSpPr>
            <p:grpSpPr>
              <a:xfrm>
                <a:off x="724986" y="3800594"/>
                <a:ext cx="532950" cy="328885"/>
                <a:chOff x="724986" y="3800594"/>
                <a:chExt cx="532950" cy="328885"/>
              </a:xfrm>
            </p:grpSpPr>
            <p:grpSp>
              <p:nvGrpSpPr>
                <p:cNvPr id="80" name="Google Shape;3798;p57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92" name="Google Shape;3799;p57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3800;p57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1" name="Google Shape;3801;p57"/>
                <p:cNvGrpSpPr/>
                <p:nvPr/>
              </p:nvGrpSpPr>
              <p:grpSpPr>
                <a:xfrm>
                  <a:off x="808023" y="3800594"/>
                  <a:ext cx="449913" cy="328885"/>
                  <a:chOff x="808023" y="3800594"/>
                  <a:chExt cx="449913" cy="328885"/>
                </a:xfrm>
              </p:grpSpPr>
              <p:grpSp>
                <p:nvGrpSpPr>
                  <p:cNvPr id="85" name="Google Shape;3802;p57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88" name="Google Shape;3803;p57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90" name="Google Shape;3804;p57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3805;p57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89" name="Google Shape;3806;p57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86" name="Google Shape;3807;p57"/>
                  <p:cNvSpPr/>
                  <p:nvPr/>
                </p:nvSpPr>
                <p:spPr>
                  <a:xfrm>
                    <a:off x="808023" y="3999967"/>
                    <a:ext cx="276160" cy="129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Имеет стратегический взгляд</a:t>
                    </a:r>
                    <a:endParaRPr b="1" dirty="0"/>
                  </a:p>
                </p:txBody>
              </p:sp>
              <p:sp>
                <p:nvSpPr>
                  <p:cNvPr id="87" name="Google Shape;3808;p57"/>
                  <p:cNvSpPr/>
                  <p:nvPr/>
                </p:nvSpPr>
                <p:spPr>
                  <a:xfrm>
                    <a:off x="821269" y="3800594"/>
                    <a:ext cx="271128" cy="124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b="1" dirty="0" smtClean="0"/>
                      <a:t>Организован, эффективен, систематичен</a:t>
                    </a:r>
                    <a:endParaRPr b="1" dirty="0"/>
                  </a:p>
                </p:txBody>
              </p:sp>
            </p:grpSp>
            <p:grpSp>
              <p:nvGrpSpPr>
                <p:cNvPr id="82" name="Google Shape;3809;p57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83" name="Google Shape;3810;p57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3811;p57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2630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Компетенции руководителя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103" name="Google Shape;5600;p63"/>
          <p:cNvSpPr/>
          <p:nvPr/>
        </p:nvSpPr>
        <p:spPr>
          <a:xfrm>
            <a:off x="496202" y="1564136"/>
            <a:ext cx="655707" cy="652139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068571" y="2278293"/>
            <a:ext cx="99892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КОМПЕТЕНЦИИ</a:t>
            </a:r>
            <a:r>
              <a:rPr lang="ru-RU" altLang="zh-CN" sz="4800" b="1" dirty="0" smtClean="0">
                <a:latin typeface="Corbel" panose="020B0503020204020204" pitchFamily="34" charset="0"/>
                <a:cs typeface="+mn-ea"/>
                <a:sym typeface="+mn-lt"/>
              </a:rPr>
              <a:t>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800" b="1" dirty="0" smtClean="0">
                <a:latin typeface="Corbel" panose="020B0503020204020204" pitchFamily="34" charset="0"/>
                <a:cs typeface="+mn-ea"/>
                <a:sym typeface="+mn-lt"/>
              </a:rPr>
              <a:t>знания, умения и навыки, которые требуются для выполнения определенных задач!</a:t>
            </a:r>
            <a:endParaRPr lang="zh-CN" altLang="en-US" sz="44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42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Компетенции руководителя</a:t>
            </a:r>
            <a:endParaRPr lang="ru-UA" b="1" dirty="0">
              <a:latin typeface="Corbel" panose="020B0503020204020204" pitchFamily="34" charset="0"/>
            </a:endParaRPr>
          </a:p>
        </p:txBody>
      </p:sp>
      <p:grpSp>
        <p:nvGrpSpPr>
          <p:cNvPr id="7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261507" y="1442898"/>
            <a:ext cx="4911423" cy="914745"/>
            <a:chOff x="1040198" y="1769314"/>
            <a:chExt cx="4786351" cy="1356625"/>
          </a:xfrm>
        </p:grpSpPr>
        <p:sp>
          <p:nvSpPr>
            <p:cNvPr id="8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B9D034B0-8A91-4F89-A893-094C0B20614F}"/>
                </a:ext>
              </a:extLst>
            </p:cNvPr>
            <p:cNvSpPr/>
            <p:nvPr/>
          </p:nvSpPr>
          <p:spPr>
            <a:xfrm>
              <a:off x="1958533" y="2090362"/>
              <a:ext cx="3677617" cy="684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Управление изменениями</a:t>
              </a:r>
            </a:p>
          </p:txBody>
        </p:sp>
      </p:grpSp>
      <p:grpSp>
        <p:nvGrpSpPr>
          <p:cNvPr id="14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261507" y="4662287"/>
            <a:ext cx="4911423" cy="1000885"/>
            <a:chOff x="1087857" y="3027674"/>
            <a:chExt cx="4911423" cy="1392074"/>
          </a:xfrm>
        </p:grpSpPr>
        <p:sp>
          <p:nvSpPr>
            <p:cNvPr id="15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5D5CA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1978259" y="3445465"/>
              <a:ext cx="3563871" cy="642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Проактивность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261508" y="3530372"/>
            <a:ext cx="4911423" cy="1045993"/>
            <a:chOff x="949633" y="4611190"/>
            <a:chExt cx="4911423" cy="1392074"/>
          </a:xfrm>
        </p:grpSpPr>
        <p:sp>
          <p:nvSpPr>
            <p:cNvPr id="23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949633" y="4611190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1891964" y="4924300"/>
              <a:ext cx="3773717" cy="614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Лидерство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277927" y="2428273"/>
            <a:ext cx="4911423" cy="1000885"/>
            <a:chOff x="1104275" y="2978254"/>
            <a:chExt cx="4911423" cy="1392074"/>
          </a:xfrm>
        </p:grpSpPr>
        <p:sp>
          <p:nvSpPr>
            <p:cNvPr id="28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104275" y="297825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30187" y="3354355"/>
              <a:ext cx="3563871" cy="642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Системность мышления</a:t>
              </a: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3626712" y="5759754"/>
            <a:ext cx="4911423" cy="1000885"/>
            <a:chOff x="1087857" y="3027674"/>
            <a:chExt cx="4911423" cy="1392074"/>
          </a:xfrm>
          <a:solidFill>
            <a:schemeClr val="accent2">
              <a:lumMod val="75000"/>
            </a:schemeClr>
          </a:solidFill>
        </p:grpSpPr>
        <p:sp>
          <p:nvSpPr>
            <p:cNvPr id="33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grpFill/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07523" y="3103010"/>
              <a:ext cx="3563871" cy="11557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Управление персоналом (исполнением)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6968882" y="1437141"/>
            <a:ext cx="4911423" cy="914745"/>
            <a:chOff x="1040198" y="1769314"/>
            <a:chExt cx="4786351" cy="1356625"/>
          </a:xfrm>
        </p:grpSpPr>
        <p:sp>
          <p:nvSpPr>
            <p:cNvPr id="36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B9D034B0-8A91-4F89-A893-094C0B20614F}"/>
                </a:ext>
              </a:extLst>
            </p:cNvPr>
            <p:cNvSpPr/>
            <p:nvPr/>
          </p:nvSpPr>
          <p:spPr>
            <a:xfrm>
              <a:off x="1958530" y="2098900"/>
              <a:ext cx="3473116" cy="684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Деловая коммуникация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6968882" y="2443565"/>
            <a:ext cx="4911423" cy="1000885"/>
            <a:chOff x="1087857" y="2999523"/>
            <a:chExt cx="4911423" cy="1392074"/>
          </a:xfrm>
        </p:grpSpPr>
        <p:sp>
          <p:nvSpPr>
            <p:cNvPr id="39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2999523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30187" y="3096397"/>
              <a:ext cx="3563871" cy="1155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Управленческая ответственность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6968882" y="3530373"/>
            <a:ext cx="4911423" cy="1045993"/>
            <a:chOff x="869891" y="4525746"/>
            <a:chExt cx="4911423" cy="1392074"/>
          </a:xfrm>
        </p:grpSpPr>
        <p:sp>
          <p:nvSpPr>
            <p:cNvPr id="42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869891" y="4525746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1898939" y="4914574"/>
              <a:ext cx="3773717" cy="614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Принятие решений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6968882" y="4659270"/>
            <a:ext cx="4911423" cy="1000885"/>
            <a:chOff x="1087857" y="3027674"/>
            <a:chExt cx="4911423" cy="1392074"/>
          </a:xfrm>
        </p:grpSpPr>
        <p:sp>
          <p:nvSpPr>
            <p:cNvPr id="45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5D5CA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116905" y="3402658"/>
              <a:ext cx="3860432" cy="642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Ориентация на результат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3" name="Google Shape;5600;p63"/>
          <p:cNvSpPr/>
          <p:nvPr/>
        </p:nvSpPr>
        <p:spPr>
          <a:xfrm>
            <a:off x="496202" y="1564136"/>
            <a:ext cx="655707" cy="652139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5459;p62"/>
          <p:cNvGrpSpPr/>
          <p:nvPr/>
        </p:nvGrpSpPr>
        <p:grpSpPr>
          <a:xfrm>
            <a:off x="496202" y="2577475"/>
            <a:ext cx="655707" cy="702478"/>
            <a:chOff x="-24353875" y="3147725"/>
            <a:chExt cx="289875" cy="296175"/>
          </a:xfrm>
          <a:solidFill>
            <a:schemeClr val="bg1"/>
          </a:solidFill>
        </p:grpSpPr>
        <p:sp>
          <p:nvSpPr>
            <p:cNvPr id="105" name="Google Shape;5460;p62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61;p62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845;p67"/>
          <p:cNvGrpSpPr/>
          <p:nvPr/>
        </p:nvGrpSpPr>
        <p:grpSpPr>
          <a:xfrm>
            <a:off x="548259" y="3752644"/>
            <a:ext cx="603650" cy="670810"/>
            <a:chOff x="-5251625" y="3991275"/>
            <a:chExt cx="291450" cy="292225"/>
          </a:xfrm>
          <a:solidFill>
            <a:schemeClr val="bg1"/>
          </a:solidFill>
        </p:grpSpPr>
        <p:sp>
          <p:nvSpPr>
            <p:cNvPr id="108" name="Google Shape;7846;p67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47;p67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48;p67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849;p67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850;p67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822;p67"/>
          <p:cNvGrpSpPr/>
          <p:nvPr/>
        </p:nvGrpSpPr>
        <p:grpSpPr>
          <a:xfrm>
            <a:off x="548259" y="4824159"/>
            <a:ext cx="603650" cy="760438"/>
            <a:chOff x="-1960150" y="3956600"/>
            <a:chExt cx="308775" cy="291450"/>
          </a:xfrm>
          <a:solidFill>
            <a:schemeClr val="bg1"/>
          </a:solidFill>
        </p:grpSpPr>
        <p:sp>
          <p:nvSpPr>
            <p:cNvPr id="114" name="Google Shape;7823;p67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824;p67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5799;p63"/>
          <p:cNvGrpSpPr/>
          <p:nvPr/>
        </p:nvGrpSpPr>
        <p:grpSpPr>
          <a:xfrm>
            <a:off x="7187609" y="1615535"/>
            <a:ext cx="639655" cy="548191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117" name="Google Shape;5800;p6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01;p6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02;p6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03;p6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04;p6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5764;p63"/>
          <p:cNvGrpSpPr/>
          <p:nvPr/>
        </p:nvGrpSpPr>
        <p:grpSpPr>
          <a:xfrm>
            <a:off x="7187609" y="2580756"/>
            <a:ext cx="673610" cy="643042"/>
            <a:chOff x="-63679950" y="4093450"/>
            <a:chExt cx="320600" cy="317650"/>
          </a:xfrm>
          <a:solidFill>
            <a:schemeClr val="bg1"/>
          </a:solidFill>
        </p:grpSpPr>
        <p:sp>
          <p:nvSpPr>
            <p:cNvPr id="123" name="Google Shape;5765;p63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6;p63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7;p63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5832;p63"/>
          <p:cNvGrpSpPr/>
          <p:nvPr/>
        </p:nvGrpSpPr>
        <p:grpSpPr>
          <a:xfrm>
            <a:off x="7254184" y="3728945"/>
            <a:ext cx="743746" cy="660714"/>
            <a:chOff x="4266025" y="3609275"/>
            <a:chExt cx="299325" cy="277275"/>
          </a:xfrm>
          <a:solidFill>
            <a:schemeClr val="bg1"/>
          </a:solidFill>
        </p:grpSpPr>
        <p:sp>
          <p:nvSpPr>
            <p:cNvPr id="127" name="Google Shape;5833;p63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34;p63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5763;p63"/>
          <p:cNvSpPr/>
          <p:nvPr/>
        </p:nvSpPr>
        <p:spPr>
          <a:xfrm>
            <a:off x="7248193" y="4804220"/>
            <a:ext cx="663018" cy="650839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5768;p63"/>
          <p:cNvGrpSpPr/>
          <p:nvPr/>
        </p:nvGrpSpPr>
        <p:grpSpPr>
          <a:xfrm>
            <a:off x="3901949" y="5963559"/>
            <a:ext cx="633796" cy="568390"/>
            <a:chOff x="-61784125" y="3377700"/>
            <a:chExt cx="316650" cy="317450"/>
          </a:xfrm>
          <a:solidFill>
            <a:schemeClr val="bg1"/>
          </a:solidFill>
        </p:grpSpPr>
        <p:sp>
          <p:nvSpPr>
            <p:cNvPr id="131" name="Google Shape;5769;p63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0;p63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1;p63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2;p63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3;p63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4;p63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75;p63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048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>
                <a:latin typeface="Corbel" panose="020B0503020204020204" pitchFamily="34" charset="0"/>
                <a:cs typeface="+mn-ea"/>
                <a:sym typeface="+mn-lt"/>
              </a:rPr>
              <a:t>Управление изменениями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12" y="1435397"/>
            <a:ext cx="10730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- это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системный подход</a:t>
            </a:r>
            <a:r>
              <a:rPr lang="ru-RU" sz="2000" b="1" dirty="0">
                <a:latin typeface="Corbel" panose="020B0503020204020204" pitchFamily="34" charset="0"/>
              </a:rPr>
              <a:t> к планированию, внедрению и контролю изменений в организации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целью адаптации к новым условиям, достижения стратегических целей,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минимизации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негативных последствий и обеспечения плавного перехода</a:t>
            </a:r>
            <a:r>
              <a:rPr lang="ru-RU" sz="2000" b="1" dirty="0">
                <a:latin typeface="Corbel" panose="020B0503020204020204" pitchFamily="34" charset="0"/>
              </a:rPr>
              <a:t>.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Это </a:t>
            </a:r>
            <a:r>
              <a:rPr lang="ru-RU" sz="2000" b="1" dirty="0">
                <a:latin typeface="Corbel" panose="020B0503020204020204" pitchFamily="34" charset="0"/>
              </a:rPr>
              <a:t>комплекс знаний и инструментов, который помогает компаниям и командам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пройти </a:t>
            </a:r>
            <a:r>
              <a:rPr lang="ru-RU" sz="2000" b="1" dirty="0">
                <a:latin typeface="Corbel" panose="020B0503020204020204" pitchFamily="34" charset="0"/>
              </a:rPr>
              <a:t>через перемены с минимальными рисками и сопротивлением сотрудников. </a:t>
            </a:r>
            <a:endParaRPr lang="ru-RU" sz="2000" dirty="0">
              <a:latin typeface="Corbel" panose="020B0503020204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97675"/>
              </p:ext>
            </p:extLst>
          </p:nvPr>
        </p:nvGraphicFramePr>
        <p:xfrm>
          <a:off x="368312" y="3034769"/>
          <a:ext cx="11611252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349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775903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effectLst/>
                        </a:rPr>
                        <a:t>Россия – страна возможностей</a:t>
                      </a:r>
                      <a:r>
                        <a:rPr lang="ru-RU" sz="1800" kern="1200" dirty="0" smtClean="0">
                          <a:effectLst/>
                        </a:rPr>
                        <a:t>:</a:t>
                      </a:r>
                    </a:p>
                    <a:p>
                      <a:pPr lvl="0"/>
                      <a:r>
                        <a:rPr lang="ru-RU" dirty="0" smtClean="0">
                          <a:hlinkClick r:id="rId2"/>
                        </a:rPr>
                        <a:t>Онлайн-курс: </a:t>
                      </a:r>
                      <a:r>
                        <a:rPr lang="ru-RU" dirty="0" err="1" smtClean="0">
                          <a:hlinkClick r:id="rId2"/>
                        </a:rPr>
                        <a:t>Трендвотчинг</a:t>
                      </a:r>
                      <a:r>
                        <a:rPr lang="ru-RU" dirty="0" smtClean="0">
                          <a:hlinkClick r:id="rId2"/>
                        </a:rPr>
                        <a:t>: работа с трендами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lvl="0"/>
                      <a:r>
                        <a:rPr lang="ru-RU" dirty="0" smtClean="0">
                          <a:hlinkClick r:id="rId3"/>
                        </a:rPr>
                        <a:t>Онлайн-курс: Технологии развития креативности и инновационного мышления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4"/>
                        </a:rPr>
                        <a:t>Онлайн-курс: Управление изменениями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Зуб А.Т.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изменениями: учебник и практикум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Андренов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Методология инновационного мышления: методическое пособие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Барбара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Тверски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 в движении. Как действие формирует мысль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Ричард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Нисбетт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Мозгоускорители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Как научиться эффективно мыслить, используя приемы из разных наук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 А. В.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Психология здоровья. Специфика и пределы адаптивности человека: учебник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Джон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Коттер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Впереди перемен. Как успешно провести организационные преобразования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Серия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Harvard Business Review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лучших статей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изменениями 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8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Топ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latin typeface="Corbel" panose="020B0503020204020204" pitchFamily="34" charset="0"/>
              </a:rPr>
              <a:t> ошибок руководителя!</a:t>
            </a:r>
            <a:endParaRPr lang="ru-UA" b="1" dirty="0">
              <a:latin typeface="Corbel" panose="020B0503020204020204" pitchFamily="34" charset="0"/>
            </a:endParaRPr>
          </a:p>
        </p:txBody>
      </p:sp>
      <p:grpSp>
        <p:nvGrpSpPr>
          <p:cNvPr id="7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261507" y="1436683"/>
            <a:ext cx="4911423" cy="920960"/>
            <a:chOff x="1040198" y="1760097"/>
            <a:chExt cx="4786351" cy="1365842"/>
          </a:xfrm>
        </p:grpSpPr>
        <p:sp>
          <p:nvSpPr>
            <p:cNvPr id="8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13">
              <a:extLst>
                <a:ext uri="{FF2B5EF4-FFF2-40B4-BE49-F238E27FC236}">
                  <a16:creationId xmlns:a16="http://schemas.microsoft.com/office/drawing/2014/main" id="{B9D034B0-8A91-4F89-A893-094C0B20614F}"/>
                </a:ext>
              </a:extLst>
            </p:cNvPr>
            <p:cNvSpPr/>
            <p:nvPr/>
          </p:nvSpPr>
          <p:spPr>
            <a:xfrm>
              <a:off x="1958531" y="1760097"/>
              <a:ext cx="3473116" cy="1207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Размытые задачи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«Подготовь мне предложения по текущей ситуации»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261507" y="4662287"/>
            <a:ext cx="4911423" cy="1000885"/>
            <a:chOff x="1087857" y="3027674"/>
            <a:chExt cx="4911423" cy="1392074"/>
          </a:xfrm>
        </p:grpSpPr>
        <p:sp>
          <p:nvSpPr>
            <p:cNvPr id="15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5D5CA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07523" y="3103010"/>
              <a:ext cx="3563871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Несвойственные задачи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«Ну и что, что аналитик, не я же красить буду»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261508" y="3530372"/>
            <a:ext cx="4911423" cy="1045993"/>
            <a:chOff x="949633" y="4611190"/>
            <a:chExt cx="4911423" cy="1392074"/>
          </a:xfrm>
        </p:grpSpPr>
        <p:sp>
          <p:nvSpPr>
            <p:cNvPr id="23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949633" y="4611190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1891965" y="4684781"/>
              <a:ext cx="37737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Невыполнимые и бесполезные задания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«Срочно подготовь данные за 1812 год!»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277927" y="2428273"/>
            <a:ext cx="4911423" cy="1000885"/>
            <a:chOff x="1104275" y="2978254"/>
            <a:chExt cx="4911423" cy="1392074"/>
          </a:xfrm>
        </p:grpSpPr>
        <p:sp>
          <p:nvSpPr>
            <p:cNvPr id="28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104275" y="297825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07524" y="3236851"/>
              <a:ext cx="3563871" cy="873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Принуждение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«Будешь делать то, что я скажу»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261507" y="5749094"/>
            <a:ext cx="4911423" cy="1000885"/>
            <a:chOff x="1087857" y="3027674"/>
            <a:chExt cx="4911423" cy="1392074"/>
          </a:xfrm>
          <a:solidFill>
            <a:schemeClr val="accent2">
              <a:lumMod val="75000"/>
            </a:schemeClr>
          </a:solidFill>
        </p:grpSpPr>
        <p:sp>
          <p:nvSpPr>
            <p:cNvPr id="33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grpFill/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07523" y="3103010"/>
              <a:ext cx="3563871" cy="12414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Поспешность поручений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«Давай, давай! Быстрее сделаешь, быстрее обсудим!»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6968882" y="1430927"/>
            <a:ext cx="4911423" cy="920959"/>
            <a:chOff x="1040198" y="1760098"/>
            <a:chExt cx="4786351" cy="1365841"/>
          </a:xfrm>
        </p:grpSpPr>
        <p:sp>
          <p:nvSpPr>
            <p:cNvPr id="36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B9D034B0-8A91-4F89-A893-094C0B20614F}"/>
                </a:ext>
              </a:extLst>
            </p:cNvPr>
            <p:cNvSpPr/>
            <p:nvPr/>
          </p:nvSpPr>
          <p:spPr>
            <a:xfrm>
              <a:off x="1958531" y="1760098"/>
              <a:ext cx="3473116" cy="1323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Перегрузка лучших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«А на кого мне еще положиться, кроме как на него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?</a:t>
              </a: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!»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6968882" y="2443565"/>
            <a:ext cx="4911423" cy="1000885"/>
            <a:chOff x="1087857" y="2999523"/>
            <a:chExt cx="4911423" cy="1392074"/>
          </a:xfrm>
        </p:grpSpPr>
        <p:sp>
          <p:nvSpPr>
            <p:cNvPr id="39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2999523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30187" y="3069806"/>
              <a:ext cx="3563871" cy="1241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Скупость на похвалы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«А зачем хвалить, если это входит в их обязанности!»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6968882" y="3530372"/>
            <a:ext cx="4911423" cy="1073604"/>
            <a:chOff x="869891" y="4525746"/>
            <a:chExt cx="4911423" cy="1428821"/>
          </a:xfrm>
        </p:grpSpPr>
        <p:sp>
          <p:nvSpPr>
            <p:cNvPr id="42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869891" y="4525746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1891965" y="4684781"/>
              <a:ext cx="3773717" cy="1269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Несоответствие слов и поведения руководителя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«Мне можно, а вам нельзя!»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6968882" y="4659270"/>
            <a:ext cx="4911423" cy="1000885"/>
            <a:chOff x="1087857" y="3027674"/>
            <a:chExt cx="4911423" cy="1392074"/>
          </a:xfrm>
        </p:grpSpPr>
        <p:sp>
          <p:nvSpPr>
            <p:cNvPr id="45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5D5CA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30190" y="3274237"/>
              <a:ext cx="3860432" cy="898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Ставка на лояльных, а не лучших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«Главное, чтобы делали все, что я прошу!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6968882" y="5749093"/>
            <a:ext cx="4911423" cy="1000885"/>
            <a:chOff x="1087857" y="3027674"/>
            <a:chExt cx="4911423" cy="1392074"/>
          </a:xfrm>
          <a:solidFill>
            <a:schemeClr val="accent2">
              <a:lumMod val="75000"/>
            </a:schemeClr>
          </a:solidFill>
        </p:grpSpPr>
        <p:sp>
          <p:nvSpPr>
            <p:cNvPr id="48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grpFill/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2030191" y="3274237"/>
              <a:ext cx="3563871" cy="8989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0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Информационная закрытость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«Им это знать не к чему!»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oogle Shape;4818;p61"/>
          <p:cNvGrpSpPr/>
          <p:nvPr/>
        </p:nvGrpSpPr>
        <p:grpSpPr>
          <a:xfrm>
            <a:off x="7283302" y="2611682"/>
            <a:ext cx="489440" cy="583401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51" name="Google Shape;4819;p61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4820;p61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4821;p61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4822;p61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4823;p61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4824;p61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6131;p64"/>
          <p:cNvGrpSpPr/>
          <p:nvPr/>
        </p:nvGrpSpPr>
        <p:grpSpPr>
          <a:xfrm>
            <a:off x="7166344" y="1617908"/>
            <a:ext cx="606398" cy="553209"/>
            <a:chOff x="-34005425" y="3945575"/>
            <a:chExt cx="293025" cy="292250"/>
          </a:xfrm>
          <a:solidFill>
            <a:schemeClr val="bg1"/>
          </a:solidFill>
        </p:grpSpPr>
        <p:sp>
          <p:nvSpPr>
            <p:cNvPr id="58" name="Google Shape;6132;p64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33;p64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34;p64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349;p64"/>
          <p:cNvGrpSpPr/>
          <p:nvPr/>
        </p:nvGrpSpPr>
        <p:grpSpPr>
          <a:xfrm>
            <a:off x="517167" y="5926369"/>
            <a:ext cx="615891" cy="573394"/>
            <a:chOff x="-30735200" y="3192625"/>
            <a:chExt cx="292225" cy="292225"/>
          </a:xfrm>
          <a:solidFill>
            <a:schemeClr val="bg1"/>
          </a:solidFill>
        </p:grpSpPr>
        <p:sp>
          <p:nvSpPr>
            <p:cNvPr id="62" name="Google Shape;6350;p64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51;p64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52;p64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353;p64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54;p64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55;p64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56;p64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805;p65"/>
          <p:cNvGrpSpPr/>
          <p:nvPr/>
        </p:nvGrpSpPr>
        <p:grpSpPr>
          <a:xfrm>
            <a:off x="580484" y="1598535"/>
            <a:ext cx="454623" cy="526299"/>
            <a:chOff x="-48233050" y="3569725"/>
            <a:chExt cx="252050" cy="299475"/>
          </a:xfrm>
          <a:solidFill>
            <a:schemeClr val="bg1"/>
          </a:solidFill>
        </p:grpSpPr>
        <p:sp>
          <p:nvSpPr>
            <p:cNvPr id="70" name="Google Shape;6806;p65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07;p65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08;p65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799;p67"/>
          <p:cNvGrpSpPr/>
          <p:nvPr/>
        </p:nvGrpSpPr>
        <p:grpSpPr>
          <a:xfrm>
            <a:off x="7166344" y="4836547"/>
            <a:ext cx="744868" cy="646330"/>
            <a:chOff x="-3768700" y="3253275"/>
            <a:chExt cx="301850" cy="291150"/>
          </a:xfrm>
          <a:solidFill>
            <a:schemeClr val="bg1"/>
          </a:solidFill>
        </p:grpSpPr>
        <p:sp>
          <p:nvSpPr>
            <p:cNvPr id="74" name="Google Shape;7800;p67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01;p67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02;p67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6268;p64"/>
          <p:cNvSpPr/>
          <p:nvPr/>
        </p:nvSpPr>
        <p:spPr>
          <a:xfrm>
            <a:off x="7203558" y="5959137"/>
            <a:ext cx="623705" cy="54062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6706;p64"/>
          <p:cNvGrpSpPr/>
          <p:nvPr/>
        </p:nvGrpSpPr>
        <p:grpSpPr>
          <a:xfrm>
            <a:off x="7243796" y="3801528"/>
            <a:ext cx="583467" cy="513931"/>
            <a:chOff x="-51623775" y="3584850"/>
            <a:chExt cx="279625" cy="319025"/>
          </a:xfrm>
          <a:solidFill>
            <a:schemeClr val="bg1"/>
          </a:solidFill>
        </p:grpSpPr>
        <p:sp>
          <p:nvSpPr>
            <p:cNvPr id="79" name="Google Shape;6707;p64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08;p64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09;p64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10;p64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11;p64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12;p64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13;p64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14;p64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15;p64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5764;p63"/>
          <p:cNvGrpSpPr/>
          <p:nvPr/>
        </p:nvGrpSpPr>
        <p:grpSpPr>
          <a:xfrm>
            <a:off x="532964" y="2680194"/>
            <a:ext cx="563580" cy="512983"/>
            <a:chOff x="-63679950" y="4093450"/>
            <a:chExt cx="320600" cy="317650"/>
          </a:xfrm>
          <a:solidFill>
            <a:schemeClr val="bg1"/>
          </a:solidFill>
        </p:grpSpPr>
        <p:sp>
          <p:nvSpPr>
            <p:cNvPr id="89" name="Google Shape;5765;p63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6;p63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7;p63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5851;p63"/>
          <p:cNvGrpSpPr/>
          <p:nvPr/>
        </p:nvGrpSpPr>
        <p:grpSpPr>
          <a:xfrm>
            <a:off x="586520" y="3838382"/>
            <a:ext cx="516060" cy="505700"/>
            <a:chOff x="946175" y="3253275"/>
            <a:chExt cx="298550" cy="296150"/>
          </a:xfrm>
          <a:solidFill>
            <a:schemeClr val="bg1"/>
          </a:solidFill>
        </p:grpSpPr>
        <p:sp>
          <p:nvSpPr>
            <p:cNvPr id="93" name="Google Shape;5852;p63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53;p63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54;p63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55;p63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56;p63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5636;p63"/>
          <p:cNvGrpSpPr/>
          <p:nvPr/>
        </p:nvGrpSpPr>
        <p:grpSpPr>
          <a:xfrm>
            <a:off x="525420" y="4870072"/>
            <a:ext cx="532924" cy="537987"/>
            <a:chOff x="-64781025" y="3361050"/>
            <a:chExt cx="317425" cy="315200"/>
          </a:xfrm>
          <a:solidFill>
            <a:schemeClr val="bg1"/>
          </a:solidFill>
        </p:grpSpPr>
        <p:sp>
          <p:nvSpPr>
            <p:cNvPr id="99" name="Google Shape;5637;p63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38;p63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39;p63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40;p63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435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>
                <a:latin typeface="Corbel" panose="020B0503020204020204" pitchFamily="34" charset="0"/>
                <a:cs typeface="+mn-ea"/>
                <a:sym typeface="+mn-lt"/>
              </a:rPr>
              <a:t>Управление изменениями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23766"/>
              </p:ext>
            </p:extLst>
          </p:nvPr>
        </p:nvGraphicFramePr>
        <p:xfrm>
          <a:off x="448056" y="1685261"/>
          <a:ext cx="11364716" cy="4341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78095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Взгляд в будущее, эпоха перемен,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BANi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-мир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Бизнес-инновации: поддерживающие и подрывные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Инновационное мышление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поймать гениальную идею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ТРИЗ в действии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Дизайн-мышление: ставим себя на место пользователя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Человек в мире будущего.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Международный форум о развитии человека, бизнес-моделях и технологиях, меняющих будущее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Future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ru-RU" sz="18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Hub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Платформа изучения будущего (вкладка курсы и подборка)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Андрей Шаронов и Андрей Волков. </a:t>
                      </a:r>
                      <a:r>
                        <a:rPr lang="ru-RU" dirty="0" smtClean="0">
                          <a:hlinkClick r:id="rId4"/>
                        </a:rPr>
                        <a:t>Имеет ли смысл планировать будущее на 10-20 лет вперёд и почему? </a:t>
                      </a:r>
                      <a:endParaRPr lang="ru-RU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hlinkClick r:id="rId5"/>
                        </a:rPr>
                        <a:t>Инновации: с чего начать? // Рассказывает Татьяна Строганова</a:t>
                      </a:r>
                      <a:endParaRPr lang="ru-RU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hlinkClick r:id="rId6"/>
                        </a:rPr>
                        <a:t>Герман Греф. Твердая сила мягких навыков</a:t>
                      </a:r>
                      <a:endParaRPr lang="ru-RU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hlinkClick r:id="rId7"/>
                        </a:rPr>
                        <a:t>КАК ВЫЙТИ ИЗ ЗОНЫ КОМФОРТА И ИЗМЕНИТЬ СВОЮ ЖИЗНЬ? ПОШАГОВАЯ ИНСТРУКЦИЯ УСПЕХА | РАДИСЛАВ ГАНДАПАС</a:t>
                      </a:r>
                      <a:endParaRPr lang="ru-RU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62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Системность мышления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" y="1525773"/>
            <a:ext cx="1002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 это способность воспринимать объекты, явления или процессы как целостные системы, </a:t>
            </a:r>
            <a:endParaRPr lang="ru-RU" b="1" dirty="0" smtClean="0"/>
          </a:p>
          <a:p>
            <a:pPr marL="0" lvl="5"/>
            <a:r>
              <a:rPr lang="ru-RU" b="1" dirty="0" smtClean="0"/>
              <a:t>состоящие </a:t>
            </a:r>
            <a:r>
              <a:rPr lang="ru-RU" b="1" dirty="0"/>
              <a:t>из взаимосвязанных и взаимозависимых элементов. </a:t>
            </a:r>
            <a:endParaRPr lang="ru-RU" b="1" dirty="0" smtClean="0"/>
          </a:p>
          <a:p>
            <a:pPr marL="0" lvl="5"/>
            <a:r>
              <a:rPr lang="ru-RU" b="1" dirty="0" smtClean="0"/>
              <a:t>Такой </a:t>
            </a:r>
            <a:r>
              <a:rPr lang="ru-RU" b="1" dirty="0"/>
              <a:t>подход позволяет анализировать не отдельные детали, а структуру, динамику </a:t>
            </a:r>
            <a:endParaRPr lang="ru-RU" b="1" dirty="0" smtClean="0"/>
          </a:p>
          <a:p>
            <a:pPr marL="0" lvl="5"/>
            <a:r>
              <a:rPr lang="ru-RU" b="1" dirty="0" smtClean="0"/>
              <a:t>и </a:t>
            </a:r>
            <a:r>
              <a:rPr lang="ru-RU" b="1" dirty="0"/>
              <a:t>взаимосвязи внутри системы, понимать её поведение и прогнозировать последствия действий.</a:t>
            </a: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38566"/>
              </p:ext>
            </p:extLst>
          </p:nvPr>
        </p:nvGraphicFramePr>
        <p:xfrm>
          <a:off x="448056" y="2894025"/>
          <a:ext cx="11364716" cy="3607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1439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– страна возможностей, </a:t>
                      </a:r>
                      <a:r>
                        <a:rPr lang="ru-RU" dirty="0" smtClean="0">
                          <a:hlinkClick r:id="rId2"/>
                        </a:rPr>
                        <a:t>Онлайн-курс: Анализ информации для принятия решений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Яндекс Практикум: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«Навыки критического мышления для менеджеров»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24638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Анатолий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Левенчук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Практическое системное мышление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Анатолий Воронин, Наталья Горюнова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Когнитивный ресурс. Структура, динамика, развитие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Поташев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Павел Ершов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Путь решения (платная книга)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Даниэль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Канеман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Думай медленно, решай быстро (есть в доступе в формате электронной книги)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Дэвид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Стрейкер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Быстрое решение проблем при помощи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стикеров</a:t>
                      </a:r>
                      <a:endParaRPr lang="ru-RU" sz="18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Джулия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Галеф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Мышление без слепых зон. 8 навыков для принятия правильных решений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7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Системность мышления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17707"/>
              </p:ext>
            </p:extLst>
          </p:nvPr>
        </p:nvGraphicFramePr>
        <p:xfrm>
          <a:off x="448056" y="1685261"/>
          <a:ext cx="11364716" cy="266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Мыслить и рассуждать как аналитик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принимать решения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работать с информацией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избежать ошибок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err="1" smtClean="0">
                          <a:hlinkClick r:id="rId2"/>
                        </a:rPr>
                        <a:t>Деннис</a:t>
                      </a:r>
                      <a:r>
                        <a:rPr lang="ru-RU" dirty="0" smtClean="0">
                          <a:hlinkClick r:id="rId2"/>
                        </a:rPr>
                        <a:t> Шервуд Системное мышление для руководителей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dirty="0" smtClean="0">
                          <a:hlinkClick r:id="rId3"/>
                        </a:rPr>
                        <a:t>Системное мышление для инженеров и менеджеров / Анатолий </a:t>
                      </a:r>
                      <a:r>
                        <a:rPr lang="ru-RU" dirty="0" err="1" smtClean="0">
                          <a:hlinkClick r:id="rId3"/>
                        </a:rPr>
                        <a:t>Левенчук</a:t>
                      </a:r>
                      <a:r>
                        <a:rPr lang="ru-RU" dirty="0" smtClean="0">
                          <a:hlinkClick r:id="rId3"/>
                        </a:rPr>
                        <a:t> (</a:t>
                      </a:r>
                      <a:r>
                        <a:rPr lang="ru-RU" dirty="0" err="1" smtClean="0">
                          <a:hlinkClick r:id="rId3"/>
                        </a:rPr>
                        <a:t>Systems</a:t>
                      </a:r>
                      <a:r>
                        <a:rPr lang="ru-RU" dirty="0" smtClean="0">
                          <a:hlinkClick r:id="rId3"/>
                        </a:rPr>
                        <a:t> </a:t>
                      </a:r>
                      <a:r>
                        <a:rPr lang="ru-RU" dirty="0" err="1" smtClean="0">
                          <a:hlinkClick r:id="rId3"/>
                        </a:rPr>
                        <a:t>Management</a:t>
                      </a:r>
                      <a:r>
                        <a:rPr lang="ru-RU" dirty="0" smtClean="0">
                          <a:hlinkClick r:id="rId3"/>
                        </a:rPr>
                        <a:t> </a:t>
                      </a:r>
                      <a:r>
                        <a:rPr lang="ru-RU" dirty="0" err="1" smtClean="0">
                          <a:hlinkClick r:id="rId3"/>
                        </a:rPr>
                        <a:t>School</a:t>
                      </a:r>
                      <a:r>
                        <a:rPr lang="ru-RU" dirty="0" smtClean="0">
                          <a:hlinkClick r:id="rId3"/>
                        </a:rPr>
                        <a:t>)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4"/>
                        </a:rPr>
                        <a:t>Мышление как решение задач — Мария </a:t>
                      </a:r>
                      <a:r>
                        <a:rPr lang="ru-RU" dirty="0" err="1" smtClean="0">
                          <a:hlinkClick r:id="rId4"/>
                        </a:rPr>
                        <a:t>Фаликман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5"/>
                        </a:rPr>
                        <a:t>Задачи и проблемы в мышлении (Владимир Спиридонов)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69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Лидерство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" y="1467293"/>
            <a:ext cx="11339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 это способность влиять на других людей так, чтобы они добровольно следовали за лидером к общей цели, </a:t>
            </a:r>
            <a:endParaRPr lang="ru-RU" b="1" dirty="0" smtClean="0"/>
          </a:p>
          <a:p>
            <a:pPr marL="0" lvl="5"/>
            <a:r>
              <a:rPr lang="ru-RU" b="1" dirty="0" smtClean="0"/>
              <a:t>преодолевая </a:t>
            </a:r>
            <a:r>
              <a:rPr lang="ru-RU" b="1" dirty="0"/>
              <a:t>сложности и препятствия. В отличие от формальной власти, которая опирается на должность</a:t>
            </a:r>
            <a:r>
              <a:rPr lang="ru-RU" b="1" dirty="0" smtClean="0"/>
              <a:t>,</a:t>
            </a:r>
          </a:p>
          <a:p>
            <a:pPr marL="0" lvl="5"/>
            <a:r>
              <a:rPr lang="ru-RU" b="1" dirty="0" smtClean="0"/>
              <a:t>лидерство </a:t>
            </a:r>
            <a:r>
              <a:rPr lang="ru-RU" b="1" dirty="0"/>
              <a:t>базируется на доверии и авторитете, которые нужно заслужить.</a:t>
            </a: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83609"/>
              </p:ext>
            </p:extLst>
          </p:nvPr>
        </p:nvGraphicFramePr>
        <p:xfrm>
          <a:off x="448056" y="2644160"/>
          <a:ext cx="11364716" cy="3703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37980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– страна возможностей:</a:t>
                      </a:r>
                    </a:p>
                    <a:p>
                      <a:pPr lvl="0"/>
                      <a:r>
                        <a:rPr lang="ru-RU" dirty="0" smtClean="0">
                          <a:hlinkClick r:id="rId2"/>
                        </a:rPr>
                        <a:t>Онлайн-курс: Лидерство: основы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«Лидеры как Маяки Добра»</a:t>
                      </a:r>
                      <a:endParaRPr lang="ru-RU" sz="18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Радислав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Гандопас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тренинги и выступления по лидерству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23236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Дэниел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Гоулман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интеллект в работе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Скотт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Кэмпбелл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Эллен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Самиек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граней лидерства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Стив Джобс.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Уроки лидерства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Стивен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эффективного лидерства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Под</a:t>
                      </a:r>
                      <a:r>
                        <a:rPr lang="ru-RU" b="1" baseline="0" dirty="0" smtClean="0"/>
                        <a:t> ред. </a:t>
                      </a:r>
                      <a:r>
                        <a:rPr lang="ru-RU" b="1" dirty="0" smtClean="0"/>
                        <a:t>Д. А. </a:t>
                      </a:r>
                      <a:r>
                        <a:rPr lang="ru-RU" b="1" dirty="0" err="1" smtClean="0"/>
                        <a:t>Книппенберга</a:t>
                      </a:r>
                      <a:r>
                        <a:rPr lang="ru-RU" b="1" dirty="0" smtClean="0"/>
                        <a:t>, М. А. </a:t>
                      </a:r>
                      <a:r>
                        <a:rPr lang="ru-RU" b="1" dirty="0" err="1" smtClean="0"/>
                        <a:t>Хогга</a:t>
                      </a:r>
                      <a:r>
                        <a:rPr lang="ru-RU" b="1" dirty="0" smtClean="0"/>
                        <a:t>. </a:t>
                      </a:r>
                      <a:r>
                        <a:rPr lang="ru-RU" i="1" dirty="0" smtClean="0"/>
                        <a:t>Лидерство и власть.</a:t>
                      </a:r>
                      <a:endParaRPr lang="ru-RU" sz="18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50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Лидерство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84545"/>
              </p:ext>
            </p:extLst>
          </p:nvPr>
        </p:nvGraphicFramePr>
        <p:xfrm>
          <a:off x="448056" y="1685261"/>
          <a:ext cx="1136471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Современный лидер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 в эпоху перемен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Харизматичное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лидерство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 и власть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 и управление командами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Радислав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Гандапас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Лидерство и навыки влияния на людей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Мускулы лидера находятся не в теле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Лидерами все рождаются, но не все становятся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Идеология лидера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Лидер: миссия и роль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Секреты лидерства и успеха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Ицхак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Адизес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Что такое Лидер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dirty="0" smtClean="0">
                          <a:hlinkClick r:id="rId9"/>
                        </a:rPr>
                        <a:t> ЛАДОНЬ СИМВОЛ ВАШЕЙ ОРГСТРУКТУРЫ: ИЦХАК... | </a:t>
                      </a:r>
                      <a:r>
                        <a:rPr lang="ru-RU" dirty="0" err="1" smtClean="0">
                          <a:hlinkClick r:id="rId9"/>
                        </a:rPr>
                        <a:t>Competence</a:t>
                      </a:r>
                      <a:r>
                        <a:rPr lang="ru-RU" dirty="0" smtClean="0">
                          <a:hlinkClick r:id="rId9"/>
                        </a:rPr>
                        <a:t> </a:t>
                      </a:r>
                      <a:r>
                        <a:rPr lang="ru-RU" dirty="0" err="1" smtClean="0">
                          <a:hlinkClick r:id="rId9"/>
                        </a:rPr>
                        <a:t>Plus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Вячеслав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Дубынин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Мозг лидеров и мозг подчиненных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Россохин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О лидерстве и личном бренде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Проактивность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" y="1360969"/>
            <a:ext cx="11262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 это способность человека самостоятельно инициировать действия, предвидеть проблемы и возможности, </a:t>
            </a:r>
            <a:endParaRPr lang="ru-RU" b="1" dirty="0" smtClean="0"/>
          </a:p>
          <a:p>
            <a:pPr marL="0" lvl="5"/>
            <a:r>
              <a:rPr lang="ru-RU" b="1" dirty="0" smtClean="0"/>
              <a:t>а </a:t>
            </a:r>
            <a:r>
              <a:rPr lang="ru-RU" b="1" dirty="0"/>
              <a:t>также брать на себя ответственность за свои решения и действия. </a:t>
            </a:r>
            <a:endParaRPr lang="ru-RU" b="1" dirty="0" smtClean="0"/>
          </a:p>
          <a:p>
            <a:pPr marL="0" lvl="5"/>
            <a:r>
              <a:rPr lang="ru-RU" b="1" dirty="0" smtClean="0"/>
              <a:t>Это </a:t>
            </a:r>
            <a:r>
              <a:rPr lang="ru-RU" b="1" dirty="0"/>
              <a:t>внутренний настрой на то, что человек может влиять на события</a:t>
            </a:r>
            <a:r>
              <a:rPr lang="ru-RU" b="1" dirty="0" smtClean="0"/>
              <a:t>, </a:t>
            </a:r>
          </a:p>
          <a:p>
            <a:pPr marL="0" lvl="5"/>
            <a:r>
              <a:rPr lang="ru-RU" b="1" dirty="0" smtClean="0"/>
              <a:t> </a:t>
            </a:r>
            <a:r>
              <a:rPr lang="ru-RU" b="1" dirty="0"/>
              <a:t>а не пассивная позиция «со мной что-то происходит».</a:t>
            </a: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44171"/>
              </p:ext>
            </p:extLst>
          </p:nvPr>
        </p:nvGraphicFramePr>
        <p:xfrm>
          <a:off x="448056" y="2690038"/>
          <a:ext cx="11364716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6423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образование: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Жизненная навигация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"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Проактивное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Мышление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Stepik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"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Навыки эффективных людей —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проактивность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и ответственность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Soft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skills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как инструмент в развитии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проактивного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мышления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Проактивность как образ жизни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1978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Джон Миллер.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принципов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проактивного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мышления.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Стивен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 навыков высокоэффективных людей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Джек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Кэнфилд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Марк Виктор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Хансен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Цельная жизнь. Главные навыки для достижения ваших целей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Франкл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в поисках смысла.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Стивен </a:t>
                      </a:r>
                      <a:r>
                        <a:rPr lang="ru-RU" b="1" dirty="0" err="1" smtClean="0"/>
                        <a:t>Кови</a:t>
                      </a:r>
                      <a:r>
                        <a:rPr lang="ru-RU" b="1" dirty="0" smtClean="0"/>
                        <a:t>, Стив Джонсон </a:t>
                      </a:r>
                      <a:r>
                        <a:rPr lang="ru-RU" b="0" i="1" dirty="0" smtClean="0"/>
                        <a:t>Фокус: </a:t>
                      </a:r>
                      <a:r>
                        <a:rPr lang="ru-RU" i="1" dirty="0" smtClean="0"/>
                        <a:t>Достижение приоритетных целей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Стивен Р. </a:t>
                      </a:r>
                      <a:r>
                        <a:rPr lang="ru-RU" b="1" dirty="0" err="1" smtClean="0"/>
                        <a:t>Кови</a:t>
                      </a:r>
                      <a:r>
                        <a:rPr lang="ru-RU" dirty="0" smtClean="0"/>
                        <a:t> </a:t>
                      </a:r>
                      <a:r>
                        <a:rPr lang="ru-RU" i="1" dirty="0" smtClean="0"/>
                        <a:t>Восьмой навык: От эффективности к величию </a:t>
                      </a:r>
                      <a:endParaRPr lang="ru-RU" sz="18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9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Проактивность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30786"/>
              </p:ext>
            </p:extLst>
          </p:nvPr>
        </p:nvGraphicFramePr>
        <p:xfrm>
          <a:off x="448056" y="1685261"/>
          <a:ext cx="11364716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Управленческий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Развитие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проактивности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креативности руководителя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Проактивность в бизнесе – основа эффективности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Ментальные модели: шаблоны и коридоры мышления, как научить мозг мыслить по-новому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поиска возможностей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err="1" smtClean="0">
                          <a:hlinkClick r:id="rId2"/>
                        </a:rPr>
                        <a:t>Вебинар</a:t>
                      </a:r>
                      <a:r>
                        <a:rPr lang="ru-RU" dirty="0" smtClean="0">
                          <a:hlinkClick r:id="rId2"/>
                        </a:rPr>
                        <a:t>: «</a:t>
                      </a:r>
                      <a:r>
                        <a:rPr lang="ru-RU" dirty="0" err="1" smtClean="0">
                          <a:hlinkClick r:id="rId2"/>
                        </a:rPr>
                        <a:t>Проактивное</a:t>
                      </a:r>
                      <a:r>
                        <a:rPr lang="ru-RU" dirty="0" smtClean="0">
                          <a:hlinkClick r:id="rId2"/>
                        </a:rPr>
                        <a:t> мышление: важность для жизни и карьеры» -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Проактивность руководителя проекта: почему она важна и как её развивать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01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Деловая коммуникация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" y="1483242"/>
            <a:ext cx="979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 это целенаправленный обмен информацией между участниками профессиональной среды </a:t>
            </a:r>
            <a:endParaRPr lang="ru-RU" b="1" dirty="0" smtClean="0"/>
          </a:p>
          <a:p>
            <a:pPr marL="0" lvl="5"/>
            <a:r>
              <a:rPr lang="ru-RU" b="1" dirty="0" smtClean="0"/>
              <a:t>для </a:t>
            </a:r>
            <a:r>
              <a:rPr lang="ru-RU" b="1" dirty="0"/>
              <a:t>решения рабочих задач</a:t>
            </a:r>
            <a:r>
              <a:rPr lang="ru-RU" dirty="0"/>
              <a:t>. </a:t>
            </a:r>
            <a:r>
              <a:rPr lang="ru-RU" b="1" dirty="0"/>
              <a:t>Цель — не просто </a:t>
            </a:r>
            <a:r>
              <a:rPr lang="ru-RU" b="1" dirty="0" smtClean="0"/>
              <a:t>обмен </a:t>
            </a:r>
            <a:r>
              <a:rPr lang="ru-RU" b="1" dirty="0"/>
              <a:t>информацией, а </a:t>
            </a:r>
            <a:r>
              <a:rPr lang="ru-RU" b="1" dirty="0" smtClean="0"/>
              <a:t>достижение целей.</a:t>
            </a: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52912"/>
              </p:ext>
            </p:extLst>
          </p:nvPr>
        </p:nvGraphicFramePr>
        <p:xfrm>
          <a:off x="448056" y="2296633"/>
          <a:ext cx="11364716" cy="4004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4440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– страна возможностей: </a:t>
                      </a:r>
                    </a:p>
                    <a:p>
                      <a:pPr lvl="0"/>
                      <a:r>
                        <a:rPr lang="ru-RU" dirty="0" smtClean="0">
                          <a:hlinkClick r:id="rId2"/>
                        </a:rPr>
                        <a:t>Онлайн-курс: Эмоции и коммуникация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3"/>
                        </a:rPr>
                        <a:t>Онлайн-курс: Искусство деловых переговоров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4"/>
                        </a:rPr>
                        <a:t>Онлайн-курс: Управление конфликтами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2347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МакГи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Мастерство общения. Как найти общий язык с кем угодно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 Шейнов.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конфликтами (платная книга)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 Шейнов.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Поссорься со мной, если сможешь. Психология бесконфликтного общения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Маршалл Розенберг.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Ненасильственное общение в повседневной жизни. Практические инструменты для бесконфликтного общения и эффективного взаимодействия в любой ситуации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Гоулстон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слышу вас насквозь(платная книга)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Ильяхов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Людмила Сарычева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Новые правила деловой переписки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9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Деловая коммуникация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13371"/>
              </p:ext>
            </p:extLst>
          </p:nvPr>
        </p:nvGraphicFramePr>
        <p:xfrm>
          <a:off x="448056" y="1685261"/>
          <a:ext cx="1136471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Социально-коммуникативный тренинг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Эффективные переговоры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конфликтами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Тренинг противодействия вербальной агрессии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Манипуляции в общении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Внушение и убеждение в деловом общении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Радислав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Гандапас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Как получить желаемое в общении с людьми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dirty="0" smtClean="0">
                          <a:hlinkClick r:id="rId3"/>
                        </a:rPr>
                        <a:t>КАК ДОСТИГАТЬ ЦЕЛЕЙ С ПОМОЩЬЮ КОММУНИКАЦИИ? РАДИСЛАВ ГАНДАПАС 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4"/>
                        </a:rPr>
                        <a:t>Какие инструменты помогают управлять эмоциональным интеллектом</a:t>
                      </a:r>
                      <a:endParaRPr lang="ru-RU" dirty="0" smtClean="0"/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Грэйс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dirty="0" smtClean="0">
                          <a:hlinkClick r:id="rId5"/>
                        </a:rPr>
                        <a:t>УВЕРЕННОСТЬ. ТЕХНИКИ АССЕРТИВНОСТИ. КАК ОТШИТЬ МАНИПУЛЯТОРА. НАТАЛЬЯ ГРЭЙС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6"/>
                        </a:rPr>
                        <a:t>ПРИЁМЫ УВЕРЕННОГО ПОВЕДЕНИЯ. АССЕРТИВНОСТЬ. КАК ОТВЕТИТЬ ХАМУ и ОТСТОЯТЬ ГРАНИЦЫ. НАТАЛЬЯ ГРЭЙС </a:t>
                      </a:r>
                      <a:endParaRPr lang="ru-RU" dirty="0" smtClean="0"/>
                    </a:p>
                    <a:p>
                      <a:pPr lvl="0"/>
                      <a:r>
                        <a:rPr lang="ru-RU" dirty="0" smtClean="0">
                          <a:hlinkClick r:id="rId7"/>
                        </a:rPr>
                        <a:t>Моти </a:t>
                      </a:r>
                      <a:r>
                        <a:rPr lang="ru-RU" dirty="0" err="1" smtClean="0">
                          <a:hlinkClick r:id="rId7"/>
                        </a:rPr>
                        <a:t>Кристал</a:t>
                      </a:r>
                      <a:r>
                        <a:rPr lang="ru-RU" dirty="0" smtClean="0">
                          <a:hlinkClick r:id="rId7"/>
                        </a:rPr>
                        <a:t> и Марат </a:t>
                      </a:r>
                      <a:r>
                        <a:rPr lang="ru-RU" dirty="0" err="1" smtClean="0">
                          <a:hlinkClick r:id="rId7"/>
                        </a:rPr>
                        <a:t>Атнашев</a:t>
                      </a:r>
                      <a:r>
                        <a:rPr lang="ru-RU" dirty="0" smtClean="0">
                          <a:hlinkClick r:id="rId7"/>
                        </a:rPr>
                        <a:t> // Что делает нас эффективными переговорщиками? - </a:t>
                      </a:r>
                      <a:r>
                        <a:rPr lang="ru-RU" dirty="0" smtClean="0">
                          <a:hlinkClick r:id="rId8"/>
                        </a:rPr>
                        <a:t>Подкаст. Как управлять гневом - смотреть видео онлайн от «Корпоративная Академия </a:t>
                      </a:r>
                      <a:r>
                        <a:rPr lang="ru-RU" dirty="0" err="1" smtClean="0">
                          <a:hlinkClick r:id="rId8"/>
                        </a:rPr>
                        <a:t>Росатома</a:t>
                      </a:r>
                      <a:r>
                        <a:rPr lang="ru-RU" dirty="0" smtClean="0">
                          <a:hlinkClick r:id="rId8"/>
                        </a:rPr>
                        <a:t>»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4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2" y="477318"/>
            <a:ext cx="7979735" cy="540005"/>
          </a:xfrm>
        </p:spPr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Управленческая ответственность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32" y="1472610"/>
            <a:ext cx="10828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 это обязанность руководителя принимать решения и действовать в интересах организации</a:t>
            </a:r>
            <a:r>
              <a:rPr lang="ru-RU" b="1" dirty="0" smtClean="0"/>
              <a:t>,</a:t>
            </a:r>
          </a:p>
          <a:p>
            <a:pPr marL="0" lvl="5"/>
            <a:r>
              <a:rPr lang="ru-RU" b="1" dirty="0" smtClean="0"/>
              <a:t>а </a:t>
            </a:r>
            <a:r>
              <a:rPr lang="ru-RU" b="1" dirty="0"/>
              <a:t>также давать отчёт за свои действия, решения и их последствия. </a:t>
            </a:r>
            <a:endParaRPr lang="ru-RU" b="1" dirty="0" smtClean="0"/>
          </a:p>
          <a:p>
            <a:pPr marL="0" lvl="5"/>
            <a:r>
              <a:rPr lang="ru-RU" b="1" dirty="0" smtClean="0"/>
              <a:t>Это </a:t>
            </a:r>
            <a:r>
              <a:rPr lang="ru-RU" b="1" dirty="0"/>
              <a:t>ключевой фактор успешной работы организации, который способствует её долгосрочному развитию.</a:t>
            </a: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57543"/>
              </p:ext>
            </p:extLst>
          </p:nvPr>
        </p:nvGraphicFramePr>
        <p:xfrm>
          <a:off x="309833" y="2458090"/>
          <a:ext cx="11364716" cy="392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1439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Moscow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«Повышение индивидуальной и коллективной ответственности»</a:t>
                      </a:r>
                      <a:endParaRPr lang="ru-RU" sz="18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 ПОВЫШЕНИЯ КВАЛИФИКАЦИИ – РМЦПК, 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«Управление ответственностью»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lvl="0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образование, 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«Психология личности и индивидуальных различий»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НИУ ВШЭ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24638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Бурбо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«Ответственность, обязательство, чувство вины»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С.В. Быков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Психология профессиональной ответственности. Теория, исследования, тренинг. Монография (платная книга)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Роджер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Коннорс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Том Смит.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«Принцип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Достижение результатов через персональную и организационную ответственность»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Керри Паттерсон, Джозеф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Гренни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Макмиллан, Эл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Свитцер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Дэвид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Максфилд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Серьезныи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разговор об ответственности. Что делать с обманутыми ожиданиями, нарушенными обещаниями и некорректным поведением» (платная книга)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76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Правило указующего перста</a:t>
            </a:r>
            <a:endParaRPr lang="ru-UA" b="1" dirty="0">
              <a:latin typeface="Corbel" panose="020B0503020204020204" pitchFamily="34" charset="0"/>
            </a:endParaRPr>
          </a:p>
        </p:txBody>
      </p:sp>
      <p:pic>
        <p:nvPicPr>
          <p:cNvPr id="2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65" t="27657" r="34049" b="32960"/>
          <a:stretch/>
        </p:blipFill>
        <p:spPr>
          <a:xfrm>
            <a:off x="2934585" y="1632097"/>
            <a:ext cx="6469267" cy="3323865"/>
          </a:xfrm>
          <a:prstGeom prst="rect">
            <a:avLst/>
          </a:prstGeom>
        </p:spPr>
      </p:pic>
      <p:sp>
        <p:nvSpPr>
          <p:cNvPr id="21" name="Google Shape;750;p23"/>
          <p:cNvSpPr txBox="1">
            <a:spLocks/>
          </p:cNvSpPr>
          <p:nvPr/>
        </p:nvSpPr>
        <p:spPr>
          <a:xfrm>
            <a:off x="2934585" y="5432313"/>
            <a:ext cx="6023205" cy="6654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55AA7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Посмотритесь в зеркало!</a:t>
            </a:r>
            <a:endParaRPr lang="ru-RU" sz="4000" b="1" dirty="0">
              <a:solidFill>
                <a:srgbClr val="755AA7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2" y="477318"/>
            <a:ext cx="7979735" cy="540005"/>
          </a:xfrm>
        </p:spPr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Управленческая ответственность 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81706"/>
              </p:ext>
            </p:extLst>
          </p:nvPr>
        </p:nvGraphicFramePr>
        <p:xfrm>
          <a:off x="448056" y="1685261"/>
          <a:ext cx="11364716" cy="43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92503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нацеленность на результат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научится признавать свои ошибки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преодолеть выученную беспомощность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 А. Леонтьев, доктор психологических наук, профессор.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«Ответственность и ее альтернативы»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 Киселев, директор по программам лидерства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Сколковского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института науки и технологий. 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Психология мотивации в управлении, локус контроля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Радислав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Гандапас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4 ПРАВИЛА, чтобы стать автором своей жизни. Как выйти на новый уровень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Главные базисы - ответственность и инициатива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Воспитание ответственности в себе и других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Компетенции ответственного сотрудника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Как развить ответственность у сотрудника? Матрица ответственности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Как преодолеть страх ответственности. 5 практик самопомощи.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1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Принятие решений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77" y="1323754"/>
            <a:ext cx="10730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- это </a:t>
            </a:r>
            <a:r>
              <a:rPr lang="ru-RU" sz="2000" b="1" dirty="0">
                <a:latin typeface="Corbel" panose="020B0503020204020204" pitchFamily="34" charset="0"/>
              </a:rPr>
              <a:t>системный подход к планированию, внедрению и контролю изменений в организации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с </a:t>
            </a:r>
            <a:r>
              <a:rPr lang="ru-RU" sz="2000" b="1" dirty="0">
                <a:latin typeface="Corbel" panose="020B0503020204020204" pitchFamily="34" charset="0"/>
              </a:rPr>
              <a:t>целью адаптации к новым условиям, достижения стратегических целей,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минимизации </a:t>
            </a:r>
            <a:r>
              <a:rPr lang="ru-RU" sz="2000" b="1" dirty="0">
                <a:latin typeface="Corbel" panose="020B0503020204020204" pitchFamily="34" charset="0"/>
              </a:rPr>
              <a:t>негативных последствий и обеспечения плавного перехода.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Это </a:t>
            </a:r>
            <a:r>
              <a:rPr lang="ru-RU" sz="2000" b="1" dirty="0">
                <a:latin typeface="Corbel" panose="020B0503020204020204" pitchFamily="34" charset="0"/>
              </a:rPr>
              <a:t>комплекс знаний и инструментов, который помогает компаниям и командам </a:t>
            </a:r>
            <a:endParaRPr lang="ru-RU" sz="2000" b="1" dirty="0" smtClean="0">
              <a:latin typeface="Corbel" panose="020B0503020204020204" pitchFamily="34" charset="0"/>
            </a:endParaRPr>
          </a:p>
          <a:p>
            <a:pPr marL="0" lvl="5"/>
            <a:r>
              <a:rPr lang="ru-RU" sz="2000" b="1" dirty="0" smtClean="0">
                <a:latin typeface="Corbel" panose="020B0503020204020204" pitchFamily="34" charset="0"/>
              </a:rPr>
              <a:t>пройти </a:t>
            </a:r>
            <a:r>
              <a:rPr lang="ru-RU" sz="2000" b="1" dirty="0">
                <a:latin typeface="Corbel" panose="020B0503020204020204" pitchFamily="34" charset="0"/>
              </a:rPr>
              <a:t>через перемены с минимальными рисками и сопротивлением сотрудников. </a:t>
            </a:r>
            <a:endParaRPr lang="ru-RU" sz="2000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05951"/>
              </p:ext>
            </p:extLst>
          </p:nvPr>
        </p:nvGraphicFramePr>
        <p:xfrm>
          <a:off x="389577" y="2954970"/>
          <a:ext cx="11364716" cy="3761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образование: 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Методы принятия решений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– страна возможностей: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Анализ информации для принятия решений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СБЕР Университет: 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«Принятие решений»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Moscow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«Навыки принятия управленческих решений»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16905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Даниэль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Канеман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Думай медленно, решай быстро»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Фаер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Траблшутинг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«Как решать нерешаемые задачи, посмотрев на проблему с другой стороны»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Джон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Хэммонд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Ральф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Говард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Райффа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«Правильный выбор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  <a:endParaRPr lang="ru-RU" sz="18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Мадера А.Г.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«Математические модели и принятие решений в управлении: Руководство для топ-менеджеров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Зуб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А.Т.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«Принятие управленческих решений: учебник и практикум для вузов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Мэтт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Уоткинсон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«Сетка. Инструмент для принятия решений»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1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Принятие решений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85813"/>
              </p:ext>
            </p:extLst>
          </p:nvPr>
        </p:nvGraphicFramePr>
        <p:xfrm>
          <a:off x="448056" y="1685261"/>
          <a:ext cx="1136471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и внедрение управленческих решений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информации и принятие решений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принятия управленческих решений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рисков при принятии решений, методы их снижения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Доказательный менеджмент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hlinkClick r:id="rId2"/>
                        </a:rPr>
                        <a:t>Курс Техника принятия руководящих решений: быстро, просто, эффективно — обучение в Русской школе управления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Фуад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Алескеров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Теория принятия решений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Этапы принятия решений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Анализ "затраты-эффект"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Поташев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Мастер-класс «Принятие решений. Креативные методы решения проблем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»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aseline="0" dirty="0" smtClean="0"/>
                        <a:t>(в том числе другие курсы этого автора)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Василий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Ключарев. </a:t>
                      </a:r>
                      <a:r>
                        <a:rPr lang="ru-RU" dirty="0" err="1" smtClean="0">
                          <a:hlinkClick r:id="rId7"/>
                        </a:rPr>
                        <a:t>Нейроэкономика</a:t>
                      </a:r>
                      <a:r>
                        <a:rPr lang="ru-RU" dirty="0" smtClean="0">
                          <a:hlinkClick r:id="rId7"/>
                        </a:rPr>
                        <a:t> принятия решения: иллюзия свободы воли // Василий Ключарев</a:t>
                      </a:r>
                      <a:r>
                        <a:rPr lang="ru-RU" baseline="0" dirty="0" smtClean="0"/>
                        <a:t> (в том числе другие курсы этого автора)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7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Ориентация на результат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" y="1408815"/>
            <a:ext cx="106369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sz="2000" b="1" dirty="0">
                <a:latin typeface="Corbel" panose="020B0503020204020204" pitchFamily="34" charset="0"/>
              </a:rPr>
              <a:t> </a:t>
            </a:r>
            <a:r>
              <a:rPr lang="ru-RU" b="1" dirty="0"/>
              <a:t>— это фокусировка на достижении или даже превышении заранее намеченных целей. </a:t>
            </a:r>
            <a:endParaRPr lang="ru-RU" b="1" dirty="0" smtClean="0"/>
          </a:p>
          <a:p>
            <a:pPr marL="0" lvl="5"/>
            <a:r>
              <a:rPr lang="ru-RU" b="1" dirty="0" smtClean="0"/>
              <a:t>Такой </a:t>
            </a:r>
            <a:r>
              <a:rPr lang="ru-RU" b="1" dirty="0"/>
              <a:t>подход требует чёткой постановки задач, высокого уровня мотивации и организованной работы</a:t>
            </a:r>
            <a:r>
              <a:rPr lang="ru-RU" b="1" dirty="0" smtClean="0"/>
              <a:t>,</a:t>
            </a:r>
          </a:p>
          <a:p>
            <a:pPr marL="0" lvl="5"/>
            <a:r>
              <a:rPr lang="ru-RU" b="1" dirty="0" smtClean="0"/>
              <a:t>направленной </a:t>
            </a:r>
            <a:r>
              <a:rPr lang="ru-RU" b="1" dirty="0"/>
              <a:t>на получение конкретных, измеримых успехов в заданные сроки. </a:t>
            </a:r>
          </a:p>
          <a:p>
            <a:pPr marL="0" lvl="5"/>
            <a:endParaRPr lang="ru-RU" sz="2000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40445"/>
              </p:ext>
            </p:extLst>
          </p:nvPr>
        </p:nvGraphicFramePr>
        <p:xfrm>
          <a:off x="448056" y="2599661"/>
          <a:ext cx="11364716" cy="2763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7761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(STI), Курс «Личная ответственность за результат: результат-ориентированное мышление»,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http://www.sales-training.ru/programms7/?r304_id=542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19874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Брайан Трейси.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«Выйди из зоны комфорта»</a:t>
                      </a:r>
                      <a:endParaRPr lang="ru-RU" i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Стивен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«7 навыков высоко-эффективных людей»</a:t>
                      </a:r>
                      <a:endParaRPr lang="ru-RU" i="1" dirty="0" smtClean="0">
                        <a:effectLst/>
                      </a:endParaRP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Кэти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Милкман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«Как меняться Наука, которая поможет преодолеть внутренние препятствия на пути перемен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  <a:endParaRPr lang="ru-RU" i="1" dirty="0" smtClean="0">
                        <a:effectLst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Роджер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Коннорс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Том Смит.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«Принцип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Достижение результатов через персональную и организационную ответственность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2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Ориентация на результат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15886"/>
              </p:ext>
            </p:extLst>
          </p:nvPr>
        </p:nvGraphicFramePr>
        <p:xfrm>
          <a:off x="448056" y="1722474"/>
          <a:ext cx="11364716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нацеленность на результат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Продажа: от привлечения клиента до поставки продукции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Ориентация на результат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Джон Дэвис. Вижу цель. Как понять, чего я хочу и как достичь любой цели?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https://www.youtube.com/watch?v=uO2tmktrPoU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(аудиокнига)</a:t>
                      </a:r>
                      <a:endParaRPr lang="ru-RU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Джейми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Уилкинс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Осознанность. Искусство жить в моменте.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https://www.youtube.com/watch?v=A8jfPQh0RAc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(аудиокнига)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44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>
                <a:latin typeface="Corbel" panose="020B0503020204020204" pitchFamily="34" charset="0"/>
                <a:cs typeface="+mn-ea"/>
                <a:sym typeface="+mn-lt"/>
              </a:rPr>
              <a:t>Управление </a:t>
            </a: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персоналом (исполнением)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72" y="1520456"/>
            <a:ext cx="119342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/>
            <a:r>
              <a:rPr lang="ru-RU" b="1" dirty="0"/>
              <a:t>— это способность правильно выбрать исполнителей, чётко ставить задачу, использовать разные способы контроля </a:t>
            </a:r>
            <a:endParaRPr lang="ru-RU" b="1" dirty="0" smtClean="0"/>
          </a:p>
          <a:p>
            <a:pPr marL="0" lvl="5"/>
            <a:r>
              <a:rPr lang="ru-RU" b="1" dirty="0" smtClean="0"/>
              <a:t>в </a:t>
            </a:r>
            <a:r>
              <a:rPr lang="ru-RU" b="1" dirty="0"/>
              <a:t>зависимости от специфики поставленной задачи. 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b="1" dirty="0" smtClean="0"/>
              <a:t>Это </a:t>
            </a:r>
            <a:r>
              <a:rPr lang="ru-RU" b="1" dirty="0"/>
              <a:t>особый вид управленческой деятельности, направленный на формирование системы взаимодействия </a:t>
            </a:r>
            <a:endParaRPr lang="ru-RU" b="1" dirty="0" smtClean="0"/>
          </a:p>
          <a:p>
            <a:pPr marL="0" lvl="5"/>
            <a:r>
              <a:rPr lang="ru-RU" b="1" dirty="0" smtClean="0"/>
              <a:t>сотрудников </a:t>
            </a:r>
            <a:r>
              <a:rPr lang="ru-RU" b="1" dirty="0"/>
              <a:t>и их включения в достижение целей организации. </a:t>
            </a:r>
            <a:r>
              <a:rPr lang="ru-RU" b="1" dirty="0">
                <a:hlinkClick r:id="rId3"/>
              </a:rPr>
              <a:t/>
            </a:r>
            <a:br>
              <a:rPr lang="ru-RU" b="1" dirty="0">
                <a:hlinkClick r:id="rId3"/>
              </a:rPr>
            </a:br>
            <a:endParaRPr lang="ru-RU" sz="20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4390"/>
              </p:ext>
            </p:extLst>
          </p:nvPr>
        </p:nvGraphicFramePr>
        <p:xfrm>
          <a:off x="448056" y="2894025"/>
          <a:ext cx="11364716" cy="3810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947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Где поучиться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образование: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Национальные культуры: коммуникация, модели управления, стили лидерства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Инструменты позитивной психологии в менеджменте. Курс для руководителей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«Управление людьми и командами»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СПбГУ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СБЕР Университет: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«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Upgrade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: лидерский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интенсив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«Управление людьми: мой лидерский стиль»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17989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Что почитать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Джон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Коттер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«Впереди перемен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  <a:endParaRPr lang="ru-RU" sz="18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Роберта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Чински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Мэтьюсон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талантами. Руководство по выращиванию сильной команды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Фридман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«Делегирование: результат руками сотрудников. Технология регулярного менеджмента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Павел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Безручко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«Практики регулярного менеджмента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(платная книга)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>
                <a:latin typeface="Corbel" panose="020B0503020204020204" pitchFamily="34" charset="0"/>
                <a:cs typeface="+mn-ea"/>
                <a:sym typeface="+mn-lt"/>
              </a:rPr>
              <a:t>Управление </a:t>
            </a: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персоналом (исполнением)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94316"/>
              </p:ext>
            </p:extLst>
          </p:nvPr>
        </p:nvGraphicFramePr>
        <p:xfrm>
          <a:off x="448056" y="1685261"/>
          <a:ext cx="1136471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84">
                  <a:extLst>
                    <a:ext uri="{9D8B030D-6E8A-4147-A177-3AD203B41FA5}">
                      <a16:colId xmlns:a16="http://schemas.microsoft.com/office/drawing/2014/main" val="3866555865"/>
                    </a:ext>
                  </a:extLst>
                </a:gridCol>
                <a:gridCol w="9383232">
                  <a:extLst>
                    <a:ext uri="{9D8B030D-6E8A-4147-A177-3AD203B41FA5}">
                      <a16:colId xmlns:a16="http://schemas.microsoft.com/office/drawing/2014/main" val="3207462712"/>
                    </a:ext>
                  </a:extLst>
                </a:gridCol>
              </a:tblGrid>
              <a:tr h="12014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темы курсов посетить</a:t>
                      </a:r>
                      <a:r>
                        <a:rPr 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эффективностью персонала 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разработать систему ключевых показателей деятельности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по целям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построение системы внутренних коммуникаций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технологии в управлении персоналом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управленческих команд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Компетентностный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подход в управлении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посмотреть?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209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Управление командой в стиле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Google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от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Skillbox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Мотивация персонала | Основы управления персоналом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Базовые навыки управления коллективом Университет Правительства Москвы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Десять ГЛАВНЫХ Инструментов Руководителя (Управление Персоналом)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b="1" kern="0" dirty="0">
                <a:latin typeface="Corbel" panose="020B0503020204020204" pitchFamily="34" charset="0"/>
                <a:cs typeface="+mn-ea"/>
                <a:sym typeface="+mn-lt"/>
              </a:rPr>
              <a:t>Рекомендации по развитию компетенций</a:t>
            </a:r>
            <a:endParaRPr lang="ru-RU" dirty="0"/>
          </a:p>
        </p:txBody>
      </p:sp>
      <p:sp>
        <p:nvSpPr>
          <p:cNvPr id="6" name="Надпись 1"/>
          <p:cNvSpPr txBox="1"/>
          <p:nvPr/>
        </p:nvSpPr>
        <p:spPr>
          <a:xfrm>
            <a:off x="448056" y="1568418"/>
            <a:ext cx="3649159" cy="156832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400" b="1" dirty="0">
                <a:solidFill>
                  <a:srgbClr val="00788C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КАК РАЗВИВАТЬ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Самообучение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Развитие непосредственным руководителем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Развитие на рабочем месте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Работа с наставником/внешним </a:t>
            </a:r>
            <a:r>
              <a:rPr lang="ru-RU" sz="1100" dirty="0" err="1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коучем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проекты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62000" algn="l"/>
              </a:tabLst>
            </a:pPr>
            <a:r>
              <a:rPr lang="ru-RU" sz="1100" dirty="0" smtClean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ru-RU" sz="1100" dirty="0">
                <a:solidFill>
                  <a:srgbClr val="7F7F7F"/>
                </a:solidFill>
                <a:effectLst/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99076"/>
              </p:ext>
            </p:extLst>
          </p:nvPr>
        </p:nvGraphicFramePr>
        <p:xfrm>
          <a:off x="1778625" y="3850290"/>
          <a:ext cx="8128000" cy="231377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59975">
                  <a:extLst>
                    <a:ext uri="{9D8B030D-6E8A-4147-A177-3AD203B41FA5}">
                      <a16:colId xmlns:a16="http://schemas.microsoft.com/office/drawing/2014/main" val="1220653427"/>
                    </a:ext>
                  </a:extLst>
                </a:gridCol>
                <a:gridCol w="1804025">
                  <a:extLst>
                    <a:ext uri="{9D8B030D-6E8A-4147-A177-3AD203B41FA5}">
                      <a16:colId xmlns:a16="http://schemas.microsoft.com/office/drawing/2014/main" val="31909270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90677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2025080"/>
                    </a:ext>
                  </a:extLst>
                </a:gridCol>
              </a:tblGrid>
              <a:tr h="358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СТРАТЕГИЯ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72133"/>
                  </a:ext>
                </a:extLst>
              </a:tr>
              <a:tr h="667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изменениями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персоналом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решений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lear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Системность мышления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Деловая коммуникация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Ориентация на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4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Управленческая 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943581"/>
                  </a:ext>
                </a:extLst>
              </a:tr>
            </a:tbl>
          </a:graphicData>
        </a:graphic>
      </p:graphicFrame>
      <p:sp>
        <p:nvSpPr>
          <p:cNvPr id="11" name="Надпись 1"/>
          <p:cNvSpPr txBox="1"/>
          <p:nvPr/>
        </p:nvSpPr>
        <p:spPr>
          <a:xfrm>
            <a:off x="4340118" y="1568417"/>
            <a:ext cx="7119190" cy="156832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200" b="1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делятся на группы: Стратегия, Личность, Люди, Результаты</a:t>
            </a:r>
          </a:p>
          <a:p>
            <a:r>
              <a:rPr lang="ru-RU" sz="1200" dirty="0"/>
              <a:t>Все компетенции перекликаются друг с другом</a:t>
            </a:r>
            <a:r>
              <a:rPr lang="ru-RU" sz="1200" dirty="0" smtClean="0"/>
              <a:t>.  </a:t>
            </a:r>
            <a:r>
              <a:rPr lang="ru-RU" sz="1200" dirty="0"/>
              <a:t>Прокачивая одну компетенцию – подтягивается другая. </a:t>
            </a:r>
            <a:r>
              <a:rPr lang="ru-RU" sz="1200" b="1" dirty="0"/>
              <a:t>Выберите для себя Компетенцию, </a:t>
            </a:r>
            <a:r>
              <a:rPr lang="ru-RU" sz="1200" b="1" dirty="0" smtClean="0"/>
              <a:t>которая </a:t>
            </a:r>
            <a:r>
              <a:rPr lang="ru-RU" sz="1200" b="1" dirty="0"/>
              <a:t>на ваш взгляд у вас западает и начните с нее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На </a:t>
            </a:r>
            <a:r>
              <a:rPr lang="ru-RU" sz="1200" dirty="0"/>
              <a:t>одну компетенцию нужно уделить </a:t>
            </a:r>
            <a:r>
              <a:rPr lang="ru-RU" sz="1200" b="1" u="sng" dirty="0"/>
              <a:t>не более и не мене 3-х месяцев</a:t>
            </a:r>
            <a:r>
              <a:rPr lang="ru-RU" sz="1200" dirty="0"/>
              <a:t>. </a:t>
            </a:r>
            <a:r>
              <a:rPr lang="ru-RU" sz="1200" dirty="0" smtClean="0"/>
              <a:t>Потом </a:t>
            </a:r>
            <a:r>
              <a:rPr lang="ru-RU" sz="1200" dirty="0"/>
              <a:t>приступайте к </a:t>
            </a:r>
            <a:r>
              <a:rPr lang="ru-RU" sz="1200" dirty="0" smtClean="0"/>
              <a:t>следующей.</a:t>
            </a:r>
          </a:p>
          <a:p>
            <a:r>
              <a:rPr lang="ru-RU" sz="1200" b="1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Чередуйте компетенции по группам. Например: если вы прокачиваете компетенцию </a:t>
            </a:r>
            <a:r>
              <a:rPr lang="ru-RU" sz="1200" b="1" u="sng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Лидерство</a:t>
            </a:r>
            <a:r>
              <a:rPr lang="ru-RU" sz="1200" b="1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 из группы «Личность», то следующую компетенцию берете из другой группы, допустим </a:t>
            </a:r>
            <a:r>
              <a:rPr lang="ru-RU" sz="1200" b="1" u="sng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результат </a:t>
            </a:r>
            <a:r>
              <a:rPr lang="ru-RU" sz="1200" b="1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из группы «Результаты» и т.д.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200" b="1" dirty="0" smtClean="0">
                <a:solidFill>
                  <a:srgbClr val="00788C"/>
                </a:solidFill>
                <a:latin typeface="Clear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effectLst/>
              <a:latin typeface="Clear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13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defRPr/>
            </a:pPr>
            <a:r>
              <a:rPr lang="ru-RU" altLang="zh-CN" b="1" kern="0" dirty="0" smtClean="0">
                <a:latin typeface="Corbel" panose="020B0503020204020204" pitchFamily="34" charset="0"/>
                <a:cs typeface="+mn-ea"/>
                <a:sym typeface="+mn-lt"/>
              </a:rPr>
              <a:t>Рекомендации по развитию компетенций</a:t>
            </a:r>
            <a:endParaRPr lang="ru-RU" altLang="zh-CN" b="1" kern="0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69" y="1459523"/>
            <a:ext cx="981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Компетенция развивается в системе 20-20-60</a:t>
            </a:r>
          </a:p>
          <a:p>
            <a:r>
              <a:rPr lang="ru-RU" dirty="0" smtClean="0"/>
              <a:t>20% - то, что мы читаем, слушаем, посещаем курсы.</a:t>
            </a:r>
          </a:p>
          <a:p>
            <a:r>
              <a:rPr lang="ru-RU" dirty="0" smtClean="0"/>
              <a:t>20% - обратная связь от наставника (если есть) либо самоанализ и обратная связь от сотрудников</a:t>
            </a:r>
          </a:p>
          <a:p>
            <a:r>
              <a:rPr lang="ru-RU" dirty="0" smtClean="0"/>
              <a:t>60% - то, как мы поступаем в режиме ежедневной деятельности.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69" y="3153507"/>
            <a:ext cx="10449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обязательно читать все книги подряд и смотреть все курсы. Некоторые курсы могут быть платными. </a:t>
            </a:r>
          </a:p>
          <a:p>
            <a:r>
              <a:rPr lang="ru-RU" smtClean="0"/>
              <a:t>Выбирайте </a:t>
            </a:r>
            <a:r>
              <a:rPr lang="ru-RU" dirty="0" smtClean="0"/>
              <a:t>удобный для </a:t>
            </a:r>
            <a:r>
              <a:rPr lang="ru-RU" smtClean="0"/>
              <a:t>Вас формат.</a:t>
            </a:r>
          </a:p>
          <a:p>
            <a:endParaRPr lang="ru-RU" dirty="0" smtClean="0"/>
          </a:p>
          <a:p>
            <a:r>
              <a:rPr lang="ru-RU" dirty="0" smtClean="0"/>
              <a:t>Выбираете то, что то на ваш взгляд интересно. </a:t>
            </a:r>
          </a:p>
          <a:p>
            <a:r>
              <a:rPr lang="ru-RU" dirty="0" smtClean="0"/>
              <a:t>Книги можно найти на </a:t>
            </a:r>
            <a:r>
              <a:rPr lang="ru-RU" dirty="0" err="1" smtClean="0"/>
              <a:t>Литрес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Предварительно прочтите ознакомительный фрагмент и если зацепило, то приобретайте.</a:t>
            </a:r>
          </a:p>
          <a:p>
            <a:endParaRPr lang="ru-RU" dirty="0" smtClean="0"/>
          </a:p>
          <a:p>
            <a:r>
              <a:rPr lang="ru-RU" dirty="0" smtClean="0"/>
              <a:t>Также прилагаю некоторые книги, которые есть в электронном виде для чтения.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2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7"/>
          <a:stretch/>
        </p:blipFill>
        <p:spPr>
          <a:xfrm>
            <a:off x="1532146" y="1367678"/>
            <a:ext cx="4379696" cy="3948601"/>
          </a:xfrm>
          <a:prstGeom prst="round2DiagRect">
            <a:avLst>
              <a:gd name="adj1" fmla="val 16667"/>
              <a:gd name="adj2" fmla="val 51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Google Shape;750;p23"/>
          <p:cNvSpPr txBox="1">
            <a:spLocks noGrp="1"/>
          </p:cNvSpPr>
          <p:nvPr>
            <p:ph type="title"/>
          </p:nvPr>
        </p:nvSpPr>
        <p:spPr>
          <a:xfrm>
            <a:off x="6246767" y="1205871"/>
            <a:ext cx="5754600" cy="37382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Corbel" panose="020B0503020204020204" pitchFamily="34" charset="0"/>
                <a:cs typeface="Times New Roman" panose="02020603050405020304" pitchFamily="18" charset="0"/>
              </a:rPr>
              <a:t>Хочу особо подчеркнуть: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главное для любого управленца</a:t>
            </a:r>
            <a:r>
              <a:rPr lang="ru-RU" sz="3200" b="1" dirty="0">
                <a:latin typeface="Corbel" panose="020B0503020204020204" pitchFamily="34" charset="0"/>
                <a:cs typeface="Times New Roman" panose="02020603050405020304" pitchFamily="18" charset="0"/>
              </a:rPr>
              <a:t> — это, безусловно, умение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слышать</a:t>
            </a:r>
            <a:r>
              <a:rPr lang="ru-RU" sz="3200" b="1" dirty="0">
                <a:latin typeface="Corbel" panose="020B0503020204020204" pitchFamily="34" charset="0"/>
                <a:cs typeface="Times New Roman" panose="02020603050405020304" pitchFamily="18" charset="0"/>
              </a:rPr>
              <a:t> людей,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чувствовать</a:t>
            </a:r>
            <a:r>
              <a:rPr lang="ru-RU" sz="3200" b="1" dirty="0">
                <a:latin typeface="Corbel" panose="020B0503020204020204" pitchFamily="34" charset="0"/>
                <a:cs typeface="Times New Roman" panose="02020603050405020304" pitchFamily="18" charset="0"/>
              </a:rPr>
              <a:t> и 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понимать</a:t>
            </a:r>
            <a:r>
              <a:rPr lang="ru-RU" sz="3200" b="1" dirty="0">
                <a:latin typeface="Corbel" panose="020B0503020204020204" pitchFamily="34" charset="0"/>
                <a:cs typeface="Times New Roman" panose="02020603050405020304" pitchFamily="18" charset="0"/>
              </a:rPr>
              <a:t> проблемы страны, </a:t>
            </a:r>
            <a:r>
              <a:rPr lang="ru-RU" sz="3200" b="1" dirty="0">
                <a:solidFill>
                  <a:srgbClr val="755AA7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понимать проблемы </a:t>
            </a:r>
            <a:r>
              <a:rPr lang="ru-RU" sz="3200" b="1" dirty="0" smtClean="0">
                <a:solidFill>
                  <a:srgbClr val="755AA7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граждан…».</a:t>
            </a:r>
            <a:endParaRPr sz="3200" b="1" dirty="0">
              <a:solidFill>
                <a:srgbClr val="755AA7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51;p23"/>
          <p:cNvSpPr txBox="1">
            <a:spLocks/>
          </p:cNvSpPr>
          <p:nvPr/>
        </p:nvSpPr>
        <p:spPr>
          <a:xfrm>
            <a:off x="8747050" y="4944139"/>
            <a:ext cx="3058499" cy="8165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Владимир Путин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35104" t="11958" r="36183" b="10643"/>
          <a:stretch/>
        </p:blipFill>
        <p:spPr>
          <a:xfrm>
            <a:off x="2514600" y="460381"/>
            <a:ext cx="7272669" cy="60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Управленческий цикл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8F3D0D70-36D7-4FAE-92F5-A23D143C5BCD}"/>
              </a:ext>
            </a:extLst>
          </p:cNvPr>
          <p:cNvSpPr>
            <a:spLocks noEditPoints="1"/>
          </p:cNvSpPr>
          <p:nvPr/>
        </p:nvSpPr>
        <p:spPr bwMode="auto">
          <a:xfrm>
            <a:off x="4025619" y="1946419"/>
            <a:ext cx="4682895" cy="4212490"/>
          </a:xfrm>
          <a:custGeom>
            <a:avLst/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  <a:alpha val="6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endParaRPr lang="zh-CN" altLang="en-US">
              <a:solidFill>
                <a:srgbClr val="3F7EE5"/>
              </a:solidFill>
              <a:cs typeface="+mn-ea"/>
              <a:sym typeface="+mn-lt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310" y="2080769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E81268F-258A-461F-9E36-7A0BB8A5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95" y="2049891"/>
            <a:ext cx="884031" cy="878736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D2EBBE72-9449-4041-809E-BD852ABA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425" y="3598284"/>
            <a:ext cx="886678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FFCDE437-6F40-4B8D-BE8F-8341186A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639" y="3583861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7E63ADA6-68A8-4DB4-AE4B-FA5D59E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310" y="5122914"/>
            <a:ext cx="881384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C9490C26-A0AC-4663-84BA-841D0489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94" y="5145422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7900994" y="1669420"/>
            <a:ext cx="268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1. Задачи и цели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28" name="椭圆 16">
            <a:extLst>
              <a:ext uri="{FF2B5EF4-FFF2-40B4-BE49-F238E27FC236}">
                <a16:creationId xmlns:a16="http://schemas.microsoft.com/office/drawing/2014/main" id="{8C952A5B-4E05-49EA-99EA-B0B873812788}"/>
              </a:ext>
            </a:extLst>
          </p:cNvPr>
          <p:cNvSpPr/>
          <p:nvPr/>
        </p:nvSpPr>
        <p:spPr>
          <a:xfrm>
            <a:off x="5486513" y="3154518"/>
            <a:ext cx="1777896" cy="177789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9089761" y="3469970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2. Совместное планированием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8274883" y="5365305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3. Обеспечение ресурсами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2097688" y="5632688"/>
            <a:ext cx="268550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4. Обратная связь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501013" y="3601603"/>
            <a:ext cx="26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>
                <a:latin typeface="Corbel" panose="020B0503020204020204" pitchFamily="34" charset="0"/>
                <a:cs typeface="+mn-ea"/>
                <a:sym typeface="+mn-lt"/>
              </a:rPr>
              <a:t>5</a:t>
            </a: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. Контроль и анализ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2313169" y="1730212"/>
            <a:ext cx="268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6. Поощрение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34" name="Google Shape;7764;p67"/>
          <p:cNvGrpSpPr/>
          <p:nvPr/>
        </p:nvGrpSpPr>
        <p:grpSpPr>
          <a:xfrm>
            <a:off x="7052869" y="2282418"/>
            <a:ext cx="423079" cy="419659"/>
            <a:chOff x="-2310650" y="3958175"/>
            <a:chExt cx="293825" cy="291450"/>
          </a:xfrm>
          <a:solidFill>
            <a:schemeClr val="bg1"/>
          </a:solidFill>
        </p:grpSpPr>
        <p:sp>
          <p:nvSpPr>
            <p:cNvPr id="35" name="Google Shape;7765;p67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6;p67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5805;p63"/>
          <p:cNvGrpSpPr/>
          <p:nvPr/>
        </p:nvGrpSpPr>
        <p:grpSpPr>
          <a:xfrm>
            <a:off x="7900994" y="3770459"/>
            <a:ext cx="497539" cy="414684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38" name="Google Shape;5806;p63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07;p63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08;p63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09;p63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10;p63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11;p63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12;p63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5799;p63"/>
          <p:cNvGrpSpPr/>
          <p:nvPr/>
        </p:nvGrpSpPr>
        <p:grpSpPr>
          <a:xfrm>
            <a:off x="5258588" y="5319427"/>
            <a:ext cx="455849" cy="443972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46" name="Google Shape;5800;p6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01;p6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02;p6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03;p6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04;p6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857;p63"/>
          <p:cNvGrpSpPr/>
          <p:nvPr/>
        </p:nvGrpSpPr>
        <p:grpSpPr>
          <a:xfrm>
            <a:off x="4381089" y="3776834"/>
            <a:ext cx="544210" cy="498084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52" name="Google Shape;5858;p63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59;p63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60;p63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61;p63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62;p63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63;p63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944;p63"/>
          <p:cNvGrpSpPr/>
          <p:nvPr/>
        </p:nvGrpSpPr>
        <p:grpSpPr>
          <a:xfrm>
            <a:off x="5212546" y="2209390"/>
            <a:ext cx="560933" cy="565708"/>
            <a:chOff x="4991425" y="3234750"/>
            <a:chExt cx="296175" cy="297225"/>
          </a:xfrm>
          <a:solidFill>
            <a:schemeClr val="bg1"/>
          </a:solidFill>
        </p:grpSpPr>
        <p:sp>
          <p:nvSpPr>
            <p:cNvPr id="59" name="Google Shape;5945;p63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46;p63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47;p63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48;p63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49;p63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50;p63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204;p64"/>
          <p:cNvGrpSpPr/>
          <p:nvPr/>
        </p:nvGrpSpPr>
        <p:grpSpPr>
          <a:xfrm>
            <a:off x="7028614" y="5365305"/>
            <a:ext cx="471590" cy="441919"/>
            <a:chOff x="-31817400" y="3910025"/>
            <a:chExt cx="301675" cy="294075"/>
          </a:xfrm>
          <a:solidFill>
            <a:schemeClr val="bg1"/>
          </a:solidFill>
        </p:grpSpPr>
        <p:sp>
          <p:nvSpPr>
            <p:cNvPr id="66" name="Google Shape;6205;p64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06;p64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07;p64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605;p63"/>
          <p:cNvGrpSpPr/>
          <p:nvPr/>
        </p:nvGrpSpPr>
        <p:grpSpPr>
          <a:xfrm>
            <a:off x="5640901" y="3327931"/>
            <a:ext cx="1452330" cy="1414445"/>
            <a:chOff x="-63250675" y="4110200"/>
            <a:chExt cx="317425" cy="317425"/>
          </a:xfrm>
          <a:solidFill>
            <a:schemeClr val="bg1"/>
          </a:solidFill>
        </p:grpSpPr>
        <p:sp>
          <p:nvSpPr>
            <p:cNvPr id="70" name="Google Shape;5606;p63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07;p63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08;p63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9;p63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0;p63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11;p63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12;p63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13;p63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14;p63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126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постановки задач</a:t>
            </a:r>
            <a:endParaRPr lang="ru-UA" b="1" dirty="0">
              <a:latin typeface="Corbel" panose="020B0503020204020204" pitchFamily="34" charset="0"/>
            </a:endParaRPr>
          </a:p>
        </p:txBody>
      </p:sp>
      <p:grpSp>
        <p:nvGrpSpPr>
          <p:cNvPr id="70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824263" y="1656146"/>
            <a:ext cx="10527468" cy="914745"/>
            <a:chOff x="1040198" y="1769314"/>
            <a:chExt cx="4786351" cy="1356625"/>
          </a:xfrm>
        </p:grpSpPr>
        <p:sp>
          <p:nvSpPr>
            <p:cNvPr id="71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id="{B9D034B0-8A91-4F89-A893-094C0B20614F}"/>
                </a:ext>
              </a:extLst>
            </p:cNvPr>
            <p:cNvSpPr/>
            <p:nvPr/>
          </p:nvSpPr>
          <p:spPr>
            <a:xfrm>
              <a:off x="1636789" y="1907255"/>
              <a:ext cx="3473116" cy="104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ДИСКО. Чем конкретнее, тем лучше!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«В связи с тем-то, сделать то-то, таким-то образом, в такие-то сроки»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824262" y="5422874"/>
            <a:ext cx="10527469" cy="1000884"/>
            <a:chOff x="1087857" y="3027674"/>
            <a:chExt cx="4911423" cy="1392074"/>
          </a:xfrm>
        </p:grpSpPr>
        <p:sp>
          <p:nvSpPr>
            <p:cNvPr id="74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87857" y="302767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5D5CA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1700038" y="3166610"/>
              <a:ext cx="3563871" cy="984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ПОНИМАНИЕ: Понял</a:t>
              </a:r>
              <a:r>
                <a:rPr lang="en-US" altLang="zh-CN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? – </a:t>
              </a:r>
              <a:r>
                <a:rPr lang="ru-RU" altLang="zh-CN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Повтори!</a:t>
              </a: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«Итак, что ты будешь делать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?</a:t>
              </a: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824263" y="4108512"/>
            <a:ext cx="10527470" cy="1045993"/>
            <a:chOff x="949633" y="4611192"/>
            <a:chExt cx="4911423" cy="1392075"/>
          </a:xfrm>
        </p:grpSpPr>
        <p:sp>
          <p:nvSpPr>
            <p:cNvPr id="77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949633" y="4611192"/>
              <a:ext cx="4911423" cy="1392075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1561813" y="4836179"/>
              <a:ext cx="3773717" cy="942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ВЫЗОВ. Выше планка – выше достижения.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«Понимаю, что не каждый может с эти справиться, но верю, что у тебя получиться!»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824263" y="2839258"/>
            <a:ext cx="10527470" cy="1000885"/>
            <a:chOff x="1104275" y="2969997"/>
            <a:chExt cx="4911423" cy="1392074"/>
          </a:xfrm>
        </p:grpSpPr>
        <p:sp>
          <p:nvSpPr>
            <p:cNvPr id="80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104275" y="2969997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81" name="矩形 21">
              <a:extLst>
                <a:ext uri="{FF2B5EF4-FFF2-40B4-BE49-F238E27FC236}">
                  <a16:creationId xmlns:a16="http://schemas.microsoft.com/office/drawing/2014/main" id="{E94C95D4-0FEA-4091-8351-1C4C705201D2}"/>
                </a:ext>
              </a:extLst>
            </p:cNvPr>
            <p:cNvSpPr/>
            <p:nvPr/>
          </p:nvSpPr>
          <p:spPr>
            <a:xfrm>
              <a:off x="1716456" y="3204052"/>
              <a:ext cx="3563871" cy="98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altLang="zh-CN" sz="2400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СМЫСЛ. Ставишь задачу – скажи для чего!</a:t>
              </a:r>
              <a:endParaRPr lang="en-US" altLang="zh-CN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457200">
                <a:defRPr/>
              </a:pPr>
              <a:r>
                <a:rPr lang="ru-RU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«Решение этой задачи позволит нам…»</a:t>
              </a:r>
              <a:r>
                <a:rPr lang="en-US" altLang="zh-CN" sz="16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Google Shape;6328;p64"/>
          <p:cNvGrpSpPr/>
          <p:nvPr/>
        </p:nvGrpSpPr>
        <p:grpSpPr>
          <a:xfrm>
            <a:off x="1283145" y="1819737"/>
            <a:ext cx="614765" cy="566726"/>
            <a:chOff x="-34405525" y="3558075"/>
            <a:chExt cx="292225" cy="293600"/>
          </a:xfrm>
          <a:solidFill>
            <a:schemeClr val="bg1"/>
          </a:solidFill>
        </p:grpSpPr>
        <p:sp>
          <p:nvSpPr>
            <p:cNvPr id="102" name="Google Shape;6329;p64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30;p64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331;p64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7727;p67"/>
          <p:cNvGrpSpPr/>
          <p:nvPr/>
        </p:nvGrpSpPr>
        <p:grpSpPr>
          <a:xfrm>
            <a:off x="1153883" y="3016511"/>
            <a:ext cx="689264" cy="646378"/>
            <a:chOff x="-1183550" y="3586525"/>
            <a:chExt cx="296175" cy="290550"/>
          </a:xfrm>
          <a:solidFill>
            <a:schemeClr val="bg1"/>
          </a:solidFill>
        </p:grpSpPr>
        <p:sp>
          <p:nvSpPr>
            <p:cNvPr id="106" name="Google Shape;7728;p67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729;p67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730;p67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731;p67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732;p67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733;p67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734;p67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735;p67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736;p67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5641;p63"/>
          <p:cNvSpPr/>
          <p:nvPr/>
        </p:nvSpPr>
        <p:spPr>
          <a:xfrm>
            <a:off x="1222251" y="4353789"/>
            <a:ext cx="620896" cy="625367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6035;p63"/>
          <p:cNvGrpSpPr/>
          <p:nvPr/>
        </p:nvGrpSpPr>
        <p:grpSpPr>
          <a:xfrm>
            <a:off x="1148152" y="5613797"/>
            <a:ext cx="601441" cy="616855"/>
            <a:chOff x="2037825" y="3254050"/>
            <a:chExt cx="296175" cy="296175"/>
          </a:xfrm>
          <a:solidFill>
            <a:schemeClr val="bg1"/>
          </a:solidFill>
        </p:grpSpPr>
        <p:sp>
          <p:nvSpPr>
            <p:cNvPr id="117" name="Google Shape;6036;p63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37;p63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38;p63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39;p63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40;p63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41;p63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887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Цели и задачи должны быть: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1586355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3569105"/>
            <a:ext cx="881384" cy="878736"/>
          </a:xfrm>
          <a:prstGeom prst="ellipse">
            <a:avLst/>
          </a:prstGeom>
          <a:solidFill>
            <a:srgbClr val="5D5C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2578806"/>
            <a:ext cx="881384" cy="8787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4557252"/>
            <a:ext cx="881384" cy="878736"/>
          </a:xfrm>
          <a:prstGeom prst="ellipse">
            <a:avLst/>
          </a:prstGeom>
          <a:solidFill>
            <a:srgbClr val="34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18" y="5549703"/>
            <a:ext cx="881384" cy="87873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262" y="1472640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0391" y="253567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2954" y="3534845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1649" y="451378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0391" y="5493975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7" y="1731369"/>
            <a:ext cx="22723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ДОСТИЖИМЫ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7" y="2754433"/>
            <a:ext cx="22723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ИЗМЕРИМЫ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6" y="3654193"/>
            <a:ext cx="2463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СОГЛАСОВАНЫ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7" y="4672473"/>
            <a:ext cx="22723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КОНКРЕТНЫ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7" y="5695537"/>
            <a:ext cx="22723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ОВРЕМЕНЕНЫ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1731369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д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остижимы с точки зрения внешних факторов и внутренних ресурсов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2664231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и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меть измеримые критерии, чтобы можно было определить момент достижения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3642567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с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оответствовать более крупным целям и работать на их достижение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4578441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п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редельно конкретны и ясны, чтобы суть и конечный результат были очевидны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5601505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о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пределены </a:t>
            </a:r>
            <a:r>
              <a:rPr lang="ru-RU" altLang="zh-CN" sz="2000" b="1" dirty="0">
                <a:latin typeface="Corbel" panose="020B0503020204020204" pitchFamily="34" charset="0"/>
                <a:cs typeface="+mn-ea"/>
                <a:sym typeface="+mn-lt"/>
              </a:rPr>
              <a:t>с</a:t>
            </a: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роки получения промежуточного и конкретного результата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82" name="Google Shape;1147;p55"/>
          <p:cNvGrpSpPr/>
          <p:nvPr/>
        </p:nvGrpSpPr>
        <p:grpSpPr>
          <a:xfrm>
            <a:off x="4081152" y="3860691"/>
            <a:ext cx="936955" cy="141002"/>
            <a:chOff x="6336019" y="3733725"/>
            <a:chExt cx="2566206" cy="351310"/>
          </a:xfrm>
        </p:grpSpPr>
        <p:sp>
          <p:nvSpPr>
            <p:cNvPr id="83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147;p55"/>
          <p:cNvGrpSpPr/>
          <p:nvPr/>
        </p:nvGrpSpPr>
        <p:grpSpPr>
          <a:xfrm>
            <a:off x="4081152" y="1975890"/>
            <a:ext cx="936955" cy="141002"/>
            <a:chOff x="6336019" y="3733725"/>
            <a:chExt cx="2566206" cy="351310"/>
          </a:xfrm>
        </p:grpSpPr>
        <p:sp>
          <p:nvSpPr>
            <p:cNvPr id="88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1147;p55"/>
          <p:cNvGrpSpPr/>
          <p:nvPr/>
        </p:nvGrpSpPr>
        <p:grpSpPr>
          <a:xfrm>
            <a:off x="4081152" y="2943843"/>
            <a:ext cx="936955" cy="141002"/>
            <a:chOff x="6336019" y="3733725"/>
            <a:chExt cx="2566206" cy="351310"/>
          </a:xfrm>
        </p:grpSpPr>
        <p:sp>
          <p:nvSpPr>
            <p:cNvPr id="93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147;p55"/>
          <p:cNvGrpSpPr/>
          <p:nvPr/>
        </p:nvGrpSpPr>
        <p:grpSpPr>
          <a:xfrm>
            <a:off x="4081152" y="4904952"/>
            <a:ext cx="936955" cy="141002"/>
            <a:chOff x="6336019" y="3733725"/>
            <a:chExt cx="2566206" cy="351310"/>
          </a:xfrm>
        </p:grpSpPr>
        <p:sp>
          <p:nvSpPr>
            <p:cNvPr id="98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147;p55"/>
          <p:cNvGrpSpPr/>
          <p:nvPr/>
        </p:nvGrpSpPr>
        <p:grpSpPr>
          <a:xfrm>
            <a:off x="4081152" y="5918570"/>
            <a:ext cx="936955" cy="141002"/>
            <a:chOff x="6336019" y="3733725"/>
            <a:chExt cx="2566206" cy="351310"/>
          </a:xfrm>
        </p:grpSpPr>
        <p:sp>
          <p:nvSpPr>
            <p:cNvPr id="125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16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планирования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26159" y="1681042"/>
            <a:ext cx="22723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ПЛАНИРУЕШЬ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2276" y="2787341"/>
            <a:ext cx="285709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ПРОГНОЗИРУЕШЬ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26159" y="3922619"/>
            <a:ext cx="347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ПОРУЧАЛ НЕСКОЛЬКО ЗАДАЧ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26159" y="5334896"/>
            <a:ext cx="345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ДЛЯ СЛОЖНОЙ ЗАДАЧИ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1597975"/>
            <a:ext cx="6929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ОБСУДИ СРОКИ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«Как ты собираешься это делать</a:t>
            </a:r>
            <a:r>
              <a:rPr lang="en-US" altLang="zh-CN" b="1" dirty="0" smtClean="0"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 Когда планируешь завершить</a:t>
            </a:r>
            <a:r>
              <a:rPr lang="en-US" altLang="zh-CN" b="1" dirty="0" smtClean="0"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»</a:t>
            </a:r>
            <a:endParaRPr lang="zh-CN" altLang="en-US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2725786"/>
            <a:ext cx="6686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ОБСУДИ РИСКИ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«Что тебе может помешать</a:t>
            </a:r>
            <a:r>
              <a:rPr lang="en-US" altLang="zh-CN" b="1" dirty="0" smtClean="0"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 Как ты справишься с этим</a:t>
            </a:r>
            <a:r>
              <a:rPr lang="en-US" altLang="zh-CN" b="1" dirty="0" smtClean="0"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»</a:t>
            </a:r>
            <a:endParaRPr lang="zh-CN" altLang="en-US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3853597"/>
            <a:ext cx="6686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РАССТАВЬ ПРИОРИТЕТЫ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dirty="0" smtClean="0">
                <a:latin typeface="Corbel" panose="020B0503020204020204" pitchFamily="34" charset="0"/>
                <a:cs typeface="+mn-ea"/>
                <a:sym typeface="+mn-lt"/>
              </a:rPr>
              <a:t>«Начни с этого. Завершишь, возьмись за остальное. Если все успеешь – сделай и вот это»</a:t>
            </a:r>
            <a:endParaRPr lang="zh-CN" altLang="en-US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5094284" y="5396449"/>
            <a:ext cx="6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КОНТРОЛЬНЫЕ ТОЧКИ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 smtClean="0">
                <a:latin typeface="Corbel" panose="020B0503020204020204" pitchFamily="34" charset="0"/>
                <a:cs typeface="+mn-ea"/>
                <a:sym typeface="+mn-lt"/>
              </a:rPr>
              <a:t>«Сделаешь этап – доложи!»</a:t>
            </a:r>
            <a:endParaRPr lang="zh-CN" altLang="en-US" sz="20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82" name="Google Shape;1147;p55"/>
          <p:cNvGrpSpPr/>
          <p:nvPr/>
        </p:nvGrpSpPr>
        <p:grpSpPr>
          <a:xfrm>
            <a:off x="3997688" y="4264044"/>
            <a:ext cx="936955" cy="141002"/>
            <a:chOff x="6336019" y="3733725"/>
            <a:chExt cx="2566206" cy="351310"/>
          </a:xfrm>
        </p:grpSpPr>
        <p:sp>
          <p:nvSpPr>
            <p:cNvPr id="83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147;p55"/>
          <p:cNvGrpSpPr/>
          <p:nvPr/>
        </p:nvGrpSpPr>
        <p:grpSpPr>
          <a:xfrm>
            <a:off x="3997688" y="1866030"/>
            <a:ext cx="936955" cy="141002"/>
            <a:chOff x="6336019" y="3733725"/>
            <a:chExt cx="2566206" cy="351310"/>
          </a:xfrm>
        </p:grpSpPr>
        <p:sp>
          <p:nvSpPr>
            <p:cNvPr id="88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1147;p55"/>
          <p:cNvGrpSpPr/>
          <p:nvPr/>
        </p:nvGrpSpPr>
        <p:grpSpPr>
          <a:xfrm>
            <a:off x="3976448" y="2993839"/>
            <a:ext cx="936955" cy="141002"/>
            <a:chOff x="6336019" y="3733725"/>
            <a:chExt cx="2566206" cy="351310"/>
          </a:xfrm>
        </p:grpSpPr>
        <p:sp>
          <p:nvSpPr>
            <p:cNvPr id="93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147;p55"/>
          <p:cNvGrpSpPr/>
          <p:nvPr/>
        </p:nvGrpSpPr>
        <p:grpSpPr>
          <a:xfrm>
            <a:off x="3997688" y="5679893"/>
            <a:ext cx="936955" cy="141002"/>
            <a:chOff x="6336019" y="3733725"/>
            <a:chExt cx="2566206" cy="351310"/>
          </a:xfrm>
        </p:grpSpPr>
        <p:sp>
          <p:nvSpPr>
            <p:cNvPr id="98" name="Google Shape;1148;p55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49;p55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26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50;p55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755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51;p55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5D5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70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4" grpId="0"/>
      <p:bldP spid="55" grpId="0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8" y="464382"/>
            <a:ext cx="7776228" cy="540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Правила обеспечения ресурсами</a:t>
            </a:r>
            <a:endParaRPr lang="ru-UA" b="1" dirty="0">
              <a:latin typeface="Corbel" panose="020B0503020204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18" y="1512351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3569105"/>
            <a:ext cx="881384" cy="878736"/>
          </a:xfrm>
          <a:prstGeom prst="ellipse">
            <a:avLst/>
          </a:prstGeom>
          <a:solidFill>
            <a:srgbClr val="5D5C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2532851"/>
            <a:ext cx="881384" cy="8787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4632321"/>
            <a:ext cx="881384" cy="878736"/>
          </a:xfrm>
          <a:prstGeom prst="ellipse">
            <a:avLst/>
          </a:prstGeom>
          <a:solidFill>
            <a:srgbClr val="34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5695537"/>
            <a:ext cx="881384" cy="878736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6" y="1674930"/>
            <a:ext cx="487728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ТРЕБУЕТСЯ - </a:t>
            </a:r>
            <a:r>
              <a:rPr lang="ru-RU" altLang="zh-CN" sz="2400" b="1" dirty="0">
                <a:latin typeface="Corbel" panose="020B0503020204020204" pitchFamily="34" charset="0"/>
                <a:cs typeface="+mn-ea"/>
                <a:sym typeface="+mn-lt"/>
              </a:rPr>
              <a:t>ПРЕДОСТАВЬ</a:t>
            </a:r>
            <a:endParaRPr lang="zh-CN" altLang="en-US" sz="2400" b="1" dirty="0"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6" y="2598843"/>
            <a:ext cx="9959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Не хватает внешних </a:t>
            </a:r>
            <a:r>
              <a:rPr lang="ru-RU" altLang="zh-CN" sz="2400" b="1" dirty="0">
                <a:latin typeface="Corbel" panose="020B0503020204020204" pitchFamily="34" charset="0"/>
                <a:cs typeface="+mn-ea"/>
                <a:sym typeface="+mn-lt"/>
              </a:rPr>
              <a:t>Замени внутренними!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«Что мы можем придумать</a:t>
            </a:r>
            <a:r>
              <a:rPr lang="en-US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r>
              <a:rPr lang="ru-RU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Как это сделать иначе</a:t>
            </a:r>
            <a:r>
              <a:rPr lang="en-US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 </a:t>
            </a:r>
            <a:r>
              <a:rPr lang="ru-RU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Чем можно заменить</a:t>
            </a:r>
            <a:r>
              <a:rPr lang="en-US" altLang="zh-CN" b="1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?</a:t>
            </a:r>
            <a:endParaRPr lang="zh-CN" altLang="en-US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6" y="3676061"/>
            <a:ext cx="80723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200" b="1" dirty="0" smtClean="0">
                <a:latin typeface="Corbel" panose="020B0503020204020204" pitchFamily="34" charset="0"/>
                <a:cs typeface="+mn-ea"/>
                <a:sym typeface="+mn-lt"/>
              </a:rPr>
              <a:t>Инструктируешь – рассказывай и показывай!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«Делать надо так. Смотри. Попробуй. Поправь»</a:t>
            </a:r>
            <a:r>
              <a:rPr lang="ru-RU" altLang="zh-CN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b="1" dirty="0"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50367" y="4656524"/>
            <a:ext cx="988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Проинструктировал – проверь понимание!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«Расскажи, что ты будешь делать. Проинструктируй теперь меня»</a:t>
            </a:r>
            <a:endParaRPr lang="zh-CN" altLang="en-US" sz="2000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1693636" y="5669743"/>
            <a:ext cx="9295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400" b="1" dirty="0" smtClean="0">
                <a:latin typeface="Corbel" panose="020B0503020204020204" pitchFamily="34" charset="0"/>
                <a:cs typeface="+mn-ea"/>
                <a:sym typeface="+mn-lt"/>
              </a:rPr>
              <a:t>Отпускаешь – вдохнови!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b="1" i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cs typeface="+mn-ea"/>
                <a:sym typeface="+mn-lt"/>
              </a:rPr>
              <a:t>«Надеюсь, что твой талант в том-то поможет тебе справиться с тем-то. Уверен, что все получиться и тогда мы сможем вот это, это и это!»</a:t>
            </a:r>
            <a:endParaRPr lang="zh-CN" altLang="en-US" b="1" i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cs typeface="+mn-ea"/>
              <a:sym typeface="+mn-lt"/>
            </a:endParaRPr>
          </a:p>
        </p:txBody>
      </p:sp>
      <p:grpSp>
        <p:nvGrpSpPr>
          <p:cNvPr id="18" name="Google Shape;6156;p64"/>
          <p:cNvGrpSpPr/>
          <p:nvPr/>
        </p:nvGrpSpPr>
        <p:grpSpPr>
          <a:xfrm>
            <a:off x="651710" y="1674930"/>
            <a:ext cx="474075" cy="475104"/>
            <a:chOff x="-35482200" y="3561225"/>
            <a:chExt cx="292225" cy="290650"/>
          </a:xfrm>
          <a:solidFill>
            <a:schemeClr val="bg1"/>
          </a:solidFill>
        </p:grpSpPr>
        <p:sp>
          <p:nvSpPr>
            <p:cNvPr id="19" name="Google Shape;6157;p64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8;p64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59;p64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644;p63"/>
          <p:cNvGrpSpPr/>
          <p:nvPr/>
        </p:nvGrpSpPr>
        <p:grpSpPr>
          <a:xfrm>
            <a:off x="613230" y="2693999"/>
            <a:ext cx="512555" cy="501203"/>
            <a:chOff x="-62890750" y="3747425"/>
            <a:chExt cx="330825" cy="317900"/>
          </a:xfrm>
          <a:solidFill>
            <a:schemeClr val="bg1"/>
          </a:solidFill>
        </p:grpSpPr>
        <p:sp>
          <p:nvSpPr>
            <p:cNvPr id="56" name="Google Shape;5645;p63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46;p63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47;p63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48;p63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49;p63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50;p63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51;p63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52;p63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53;p63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54;p63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55;p63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56;p63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57;p63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58;p63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5857;p63"/>
          <p:cNvGrpSpPr/>
          <p:nvPr/>
        </p:nvGrpSpPr>
        <p:grpSpPr>
          <a:xfrm>
            <a:off x="619570" y="4816164"/>
            <a:ext cx="603174" cy="505431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84" name="Google Shape;5858;p63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9;p63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60;p63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61;p63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62;p63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63;p63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7845;p67"/>
          <p:cNvGrpSpPr/>
          <p:nvPr/>
        </p:nvGrpSpPr>
        <p:grpSpPr>
          <a:xfrm>
            <a:off x="651578" y="3764529"/>
            <a:ext cx="476299" cy="543901"/>
            <a:chOff x="-5251625" y="3991275"/>
            <a:chExt cx="291450" cy="292225"/>
          </a:xfrm>
          <a:solidFill>
            <a:schemeClr val="bg1"/>
          </a:solidFill>
        </p:grpSpPr>
        <p:sp>
          <p:nvSpPr>
            <p:cNvPr id="91" name="Google Shape;7846;p67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47;p67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48;p67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49;p67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50;p67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37;p62"/>
          <p:cNvGrpSpPr/>
          <p:nvPr/>
        </p:nvGrpSpPr>
        <p:grpSpPr>
          <a:xfrm>
            <a:off x="646529" y="5889132"/>
            <a:ext cx="479255" cy="532933"/>
            <a:chOff x="-28069875" y="3175300"/>
            <a:chExt cx="260725" cy="296150"/>
          </a:xfrm>
          <a:solidFill>
            <a:schemeClr val="bg1"/>
          </a:solidFill>
        </p:grpSpPr>
        <p:sp>
          <p:nvSpPr>
            <p:cNvPr id="97" name="Google Shape;5438;p6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39;p6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40;p6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41;p6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42;p6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43;p6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44;p6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45;p6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46;p6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208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030A0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2945</Words>
  <Application>Microsoft Office PowerPoint</Application>
  <PresentationFormat>Широкоэкранный</PresentationFormat>
  <Paragraphs>476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Clear Sans</vt:lpstr>
      <vt:lpstr>Corbel</vt:lpstr>
      <vt:lpstr>等线</vt:lpstr>
      <vt:lpstr>等线 Light</vt:lpstr>
      <vt:lpstr>Symbol</vt:lpstr>
      <vt:lpstr>Times New Roman</vt:lpstr>
      <vt:lpstr>Wingdings</vt:lpstr>
      <vt:lpstr>Тема Office</vt:lpstr>
      <vt:lpstr>СОВРЕМЕННЫЕ компетенции руководителя</vt:lpstr>
      <vt:lpstr>Топ 10 ошибок руководителя!</vt:lpstr>
      <vt:lpstr>Правило указующего перста</vt:lpstr>
      <vt:lpstr>Презентация PowerPoint</vt:lpstr>
      <vt:lpstr>Управленческий цикл</vt:lpstr>
      <vt:lpstr>Правила постановки задач</vt:lpstr>
      <vt:lpstr>Цели и задачи должны быть:</vt:lpstr>
      <vt:lpstr>Правила планирования</vt:lpstr>
      <vt:lpstr>Правила обеспечения ресурсами</vt:lpstr>
      <vt:lpstr>Правила обратной связи</vt:lpstr>
      <vt:lpstr>Исправительная беседа</vt:lpstr>
      <vt:lpstr>Правила контроля и анализа</vt:lpstr>
      <vt:lpstr>Правила поощрения</vt:lpstr>
      <vt:lpstr>Управленческий цикл</vt:lpstr>
      <vt:lpstr>Хороший подчиненный</vt:lpstr>
      <vt:lpstr>Хороший руководитель</vt:lpstr>
      <vt:lpstr>Компетенции руководителя</vt:lpstr>
      <vt:lpstr>Компетенции руководителя</vt:lpstr>
      <vt:lpstr>Управление изменениями</vt:lpstr>
      <vt:lpstr>Управление изменениями</vt:lpstr>
      <vt:lpstr>Системность мышления</vt:lpstr>
      <vt:lpstr>Системность мышления</vt:lpstr>
      <vt:lpstr>Лидерство</vt:lpstr>
      <vt:lpstr>Лидерство</vt:lpstr>
      <vt:lpstr>Проактивность </vt:lpstr>
      <vt:lpstr>Проактивность </vt:lpstr>
      <vt:lpstr>Деловая коммуникация </vt:lpstr>
      <vt:lpstr>Деловая коммуникация </vt:lpstr>
      <vt:lpstr>Управленческая ответственность </vt:lpstr>
      <vt:lpstr>Управленческая ответственность </vt:lpstr>
      <vt:lpstr>Принятие решений</vt:lpstr>
      <vt:lpstr>Принятие решений</vt:lpstr>
      <vt:lpstr>Ориентация на результат</vt:lpstr>
      <vt:lpstr>Ориентация на результат</vt:lpstr>
      <vt:lpstr>Управление персоналом (исполнением)</vt:lpstr>
      <vt:lpstr>Управление персоналом (исполнением)</vt:lpstr>
      <vt:lpstr>Рекомендации по развитию компетенций</vt:lpstr>
      <vt:lpstr>Рекомендации по развитию компетенций</vt:lpstr>
      <vt:lpstr>«Хочу особо подчеркнуть: главное для любого управленца — это, безусловно, умение слышать людей, чувствовать и понимать проблемы страны, понимать проблемы граждан…».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Maryna Markasyan</dc:creator>
  <cp:lastModifiedBy>User</cp:lastModifiedBy>
  <cp:revision>88</cp:revision>
  <dcterms:created xsi:type="dcterms:W3CDTF">2023-01-07T09:00:50Z</dcterms:created>
  <dcterms:modified xsi:type="dcterms:W3CDTF">2026-04-12T13:31:00Z</dcterms:modified>
</cp:coreProperties>
</file>