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docProps/app.xml" ContentType="application/vnd.openxmlformats-officedocument.extended-properties+xml"/>
  <Override PartName="/ppt/slides/slide8.xml" ContentType="application/vnd.openxmlformats-officedocument.presentationml.slide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6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 /><Relationship Id="rId18" Type="http://schemas.openxmlformats.org/officeDocument/2006/relationships/tableStyles" Target="tableStyles.xml" /><Relationship Id="rId1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632E96E-41F7-40C5-8419-297958CC00FA}" type="datetimeFigureOut">
              <a:rPr lang="ru-RU"/>
              <a:t>10/30/2013</a:t>
            </a:fld>
            <a:endParaRPr lang="ru-RU"/>
          </a:p>
        </p:txBody>
      </p:sp>
      <p:sp>
        <p:nvSpPr>
          <p:cNvPr id="4" name="Рисунок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ru-RU"/>
          </a:p>
        </p:txBody>
      </p:sp>
      <p:sp>
        <p:nvSpPr>
          <p:cNvPr id="5" name="Заметка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E6999B8-B6B4-4561-A3CD-BBCDAB9FC9D9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latin typeface="Arial"/>
              <a:cs typeface="Arial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E6999B8-B6B4-4561-A3CD-BBCDAB9FC9D9}" type="slidenum">
              <a:rPr lang="ru-RU"/>
              <a:t>1</a:t>
            </a:fld>
            <a:endParaRPr lang="ru-RU"/>
          </a:p>
        </p:txBody>
      </p:sp>
    </p:spTree>
  </p:cSld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2A79165-2BD6-8945-0682-56E3591AF2D8}" type="slidenum">
              <a:rPr/>
              <a:t/>
            </a:fld>
            <a:endParaRPr/>
          </a:p>
        </p:txBody>
      </p:sp>
    </p:spTree>
  </p:cSld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928FDFA-BE1F-D851-E2F3-BA0C0C63FEB2}" type="slidenum">
              <a:rPr/>
              <a:t/>
            </a:fld>
            <a:endParaRPr/>
          </a:p>
        </p:txBody>
      </p:sp>
    </p:spTree>
  </p:cSld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1F3D47B-411B-693D-FC74-C40BE9E8F62F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93688F5-5733-01AC-6DD6-83DE7690D17C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0C0CF00-F3A7-8D4A-5CDE-763EB807008D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22FD3F2-6D1B-3597-1EE7-9EF14B38250B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C9BDE60-FC66-7394-7D09-49BDB38E8B83}" type="slidenum">
              <a:rPr/>
              <a:t/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6BF93F2-C284-1C56-BB28-0652CD3E216C}" type="slidenum">
              <a:rPr/>
              <a:t/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6597326-B845-7074-1D76-CA5EFB0F023B}" type="slidenum">
              <a:rPr/>
              <a:t/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8B91801-3BCC-CAD5-740C-1F01BB566B1A}" type="slidenum">
              <a:rPr/>
              <a:t/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5129A0F-902A-11FA-D5E3-25AF27FF8CF5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914400" y="2130425"/>
            <a:ext cx="10363199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8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583498" y="1600201"/>
            <a:ext cx="470452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83498" y="1535113"/>
            <a:ext cx="47045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583498" y="2174874"/>
            <a:ext cx="47045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480042" y="1535113"/>
            <a:ext cx="510235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480042" y="2174874"/>
            <a:ext cx="510235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583498" y="273049"/>
            <a:ext cx="355239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327914" y="273050"/>
            <a:ext cx="62544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583498" y="1435101"/>
            <a:ext cx="355239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583498" y="4800600"/>
            <a:ext cx="998510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583498" y="612774"/>
            <a:ext cx="9985109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583498" y="5367337"/>
            <a:ext cx="9985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Click to edit Master text styles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83498" y="1600201"/>
            <a:ext cx="999890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Click to edit Master text styles</a:t>
            </a:r>
            <a:endParaRPr/>
          </a:p>
          <a:p>
            <a:pPr lvl="1">
              <a:defRPr/>
            </a:pPr>
            <a:r>
              <a:rPr/>
              <a:t>Second level</a:t>
            </a:r>
            <a:endParaRPr/>
          </a:p>
          <a:p>
            <a:pPr lvl="2">
              <a:defRPr/>
            </a:pPr>
            <a:r>
              <a:rPr/>
              <a:t>Third level</a:t>
            </a:r>
            <a:endParaRPr/>
          </a:p>
          <a:p>
            <a:pPr lvl="3">
              <a:defRPr/>
            </a:pPr>
            <a:r>
              <a:rPr/>
              <a:t>Fourth level</a:t>
            </a:r>
            <a:endParaRPr/>
          </a:p>
          <a:p>
            <a:pPr lvl="4">
              <a:defRPr/>
            </a:pPr>
            <a:r>
              <a:rPr/>
              <a:t>Fifth level</a:t>
            </a:r>
            <a:endParaRPr/>
          </a:p>
        </p:txBody>
      </p:sp>
      <p:sp>
        <p:nvSpPr>
          <p:cNvPr id="46" name="Shape 105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</p:spPr>
      </p:sp>
      <p:sp>
        <p:nvSpPr>
          <p:cNvPr id="48" name="Shape 106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583498" y="274638"/>
            <a:ext cx="99989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Click to edit Master title style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9264351" y="6356350"/>
            <a:ext cx="2318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/>
              <a:t>	</a:t>
            </a:r>
            <a:fld id="{F8E3F0E9-0FC2-4DDE-87CF-3BA6A04EA4CC}" type="slidenum">
              <a:rPr/>
              <a:t>‹#›</a:t>
            </a:fld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619018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/>
              <a:t>22.10.2013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125706" y="6356350"/>
            <a:ext cx="35625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>
              <a:defRPr/>
            </a:pPr>
            <a:r>
              <a:rPr lang="ru-RU"/>
              <a:t>Синергия хореографии и воздушной гимнастики: новые возможности для развития детей</a:t>
            </a:r>
            <a:endParaRPr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 rot="0" flipH="0" flipV="0">
            <a:off x="1828800" y="4105603"/>
            <a:ext cx="8534399" cy="1937844"/>
          </a:xfrm>
        </p:spPr>
        <p:txBody>
          <a:bodyPr/>
          <a:lstStyle/>
          <a:p>
            <a:pPr>
              <a:defRPr/>
            </a:pPr>
            <a:r>
              <a:rPr lang="ru-RU" sz="2800">
                <a:solidFill>
                  <a:schemeClr val="tx2">
                    <a:lumMod val="50000"/>
                  </a:schemeClr>
                </a:solidFill>
              </a:rPr>
              <a:t>Руководитель Академии хореографии и воздушной гимнастики Крылатые –</a:t>
            </a:r>
            <a:endParaRPr lang="ru-RU" sz="2800">
              <a:solidFill>
                <a:schemeClr val="tx2">
                  <a:lumMod val="50000"/>
                </a:schemeClr>
              </a:solidFill>
            </a:endParaRPr>
          </a:p>
          <a:p>
            <a:pPr>
              <a:defRPr/>
            </a:pPr>
            <a:r>
              <a:rPr lang="ru-RU" sz="2800">
                <a:solidFill>
                  <a:schemeClr val="tx2">
                    <a:lumMod val="50000"/>
                  </a:schemeClr>
                </a:solidFill>
              </a:rPr>
              <a:t> Белянская Светлана Николаевна</a:t>
            </a:r>
            <a:endParaRPr sz="280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9829321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/>
              <a:t>Синергия – что получает ребенок</a:t>
            </a:r>
            <a:endParaRPr/>
          </a:p>
        </p:txBody>
      </p:sp>
      <p:sp>
        <p:nvSpPr>
          <p:cNvPr id="1364603979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Сила, гибкость, баланс, координация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Уверенность и самооценка через преодоление страха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Командная и индивидуальная работа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Креативность: навык воздушной гимнастики в танце, танец в гимнастических номерах</a:t>
            </a: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3616590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/>
              <a:t>Практика интеграции</a:t>
            </a:r>
            <a:endParaRPr/>
          </a:p>
        </p:txBody>
      </p:sp>
      <p:sp>
        <p:nvSpPr>
          <p:cNvPr id="1956152676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Расписание: динамичное, чередование направлений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Учебный план: хореография, воздушная гимнастика, прыжковая акробатика, растяжка, импровизация, уличный танец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Доступность для всех уровней: от новичков до продвинутых</a:t>
            </a:r>
            <a:b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</a:b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4901706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/>
              <a:t>Преимущества и перспективы</a:t>
            </a:r>
            <a:endParaRPr/>
          </a:p>
        </p:txBody>
      </p:sp>
      <p:sp>
        <p:nvSpPr>
          <p:cNvPr id="1539100422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Универсальные жизненные навыки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Высокая мотивация: интерес к совмещению разных направлений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Возможности: хореографические конкурсы, творческое развитие</a:t>
            </a:r>
            <a:r>
              <a:rPr sz="2800"/>
              <a:t>, соревнования, спортивные разряды</a:t>
            </a: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7615816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/>
              <a:t>О нас</a:t>
            </a:r>
            <a:endParaRPr/>
          </a:p>
        </p:txBody>
      </p:sp>
      <p:sp>
        <p:nvSpPr>
          <p:cNvPr id="738712910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Академия хореографии и воздушной гимнастики «Крылатые», руководитель — Белянская С. Н.</a:t>
            </a: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8 лет успешной работы</a:t>
            </a: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140 воспитанников</a:t>
            </a: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2 зала: Байкал Арена (старшие), ВСК «Солнечный» (младшие)</a:t>
            </a: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Команда: 5 тренеров по воздушной гимнастике, 1 по акробатике, 3 хореографа, 1 администратор</a:t>
            </a: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93980168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/>
              <a:t> Наш опыт интеграции</a:t>
            </a:r>
            <a:endParaRPr/>
          </a:p>
        </p:txBody>
      </p:sp>
      <p:sp>
        <p:nvSpPr>
          <p:cNvPr id="663257119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Синергия хореографии и воздушной гимнастики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Гармоничное раскрытие творческого и физического потенциала детей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Современные подходы и вдохновение для коллег</a:t>
            </a:r>
            <a:b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</a:b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19884665" name="Title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5000" lnSpcReduction="1000"/>
          </a:bodyPr>
          <a:lstStyle/>
          <a:p>
            <a:pPr algn="ctr">
              <a:defRPr/>
            </a:pPr>
            <a:r>
              <a:rPr/>
              <a:t>Вызовы современного образования</a:t>
            </a:r>
            <a:endParaRPr/>
          </a:p>
        </p:txBody>
      </p:sp>
      <p:sp>
        <p:nvSpPr>
          <p:cNvPr id="2144874851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Быстрая смена информации, гиперинформационный поток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Снижение физической активности (гаджеты)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Стресс и выгорание у детей в условиях конкуренции</a:t>
            </a: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9200493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/>
              <a:t>Запросы родителей</a:t>
            </a:r>
            <a:endParaRPr/>
          </a:p>
        </p:txBody>
      </p:sp>
      <p:sp>
        <p:nvSpPr>
          <p:cNvPr id="806721315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Безопасность и квалификация педагогов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Развитие soft skills: самостоятельность, коммуникация, уверенность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Удовольствие и вовлечённость в процессе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Разностороннее развитие: искусство + спорт + интеллект</a:t>
            </a: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94076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algn="ctr">
              <a:defRPr/>
            </a:pPr>
            <a:r>
              <a:rPr/>
              <a:t>Запросы детей</a:t>
            </a:r>
            <a:endParaRPr/>
          </a:p>
        </p:txBody>
      </p:sp>
      <p:sp>
        <p:nvSpPr>
          <p:cNvPr id="889927151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Быстро устают от однообразия, нужна новизна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Любят творчество и свободу самовыражения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Важно уважение интересов ребёнка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Желание видеть результат: роли, сцена, успех</a:t>
            </a:r>
            <a:b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</a:b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49806638" name="Title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algn="ctr">
              <a:defRPr/>
            </a:pPr>
            <a:r>
              <a:rPr/>
              <a:t>Зачем нужны новые формы обучения</a:t>
            </a:r>
            <a:endParaRPr/>
          </a:p>
        </p:txBody>
      </p:sp>
      <p:sp>
        <p:nvSpPr>
          <p:cNvPr id="673245427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Интеграция разных направлений — современный подход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Комплексное развитие личности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Творческий, игровой формат обучения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Акцент на эмоции и самовыражение</a:t>
            </a: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151552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55179164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Высокая мотивация благодаря интересным занятиям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Снижение страха ошибок (поддержка, импровизация)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Социализация: учимся работать вместе и индивидуально</a:t>
            </a: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82796574" name="Title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upright="0" compatLnSpc="0">
            <a:normAutofit fontScale="90000" lnSpcReduction="2000"/>
          </a:bodyPr>
          <a:lstStyle/>
          <a:p>
            <a:pPr algn="ctr">
              <a:defRPr/>
            </a:pPr>
            <a:r>
              <a:rPr/>
              <a:t>Хореография и воздушная гимнастика – что объединяет и что отличает</a:t>
            </a:r>
            <a:endParaRPr/>
          </a:p>
        </p:txBody>
      </p:sp>
      <p:sp>
        <p:nvSpPr>
          <p:cNvPr id="720607121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Вместе: чувство тела, координация, дисциплина, творчество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Хореография: пластика, выразительность, музыкальность, работа с пространством</a:t>
            </a:r>
            <a:endParaRPr sz="2800" b="0" i="0" u="none">
              <a:solidFill>
                <a:srgbClr val="241E20"/>
              </a:solidFill>
              <a:latin typeface="Arial"/>
              <a:ea typeface="Arial"/>
              <a:cs typeface="Arial"/>
            </a:endParaRPr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Воздушная гимнастика: сила, акробатика, высота, преодоление страха, адреналин</a:t>
            </a:r>
            <a:endParaRPr sz="2800"/>
          </a:p>
          <a:p>
            <a:pPr>
              <a:defRPr/>
            </a:pPr>
            <a:endParaRPr sz="2800"/>
          </a:p>
          <a:p>
            <a:pPr>
              <a:defRPr/>
            </a:pPr>
            <a:r>
              <a:rPr sz="2800" b="0" i="0" u="none">
                <a:solidFill>
                  <a:srgbClr val="241E20"/>
                </a:solidFill>
                <a:latin typeface="Arial"/>
                <a:ea typeface="Arial"/>
                <a:cs typeface="Arial"/>
              </a:rPr>
              <a:t>Эти направления дополняют друг друга</a:t>
            </a:r>
            <a:endParaRPr sz="2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assic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Standard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ONLYOFFICE/8.3.2.19</Application>
  <PresentationFormat>On-screen Show (4:3)</PresentationFormat>
  <Paragraphs>0</Paragraphs>
  <Slides>12</Slides>
  <Notes>12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acer</dc:creator>
  <cp:lastModifiedBy/>
  <cp:revision>6</cp:revision>
  <dcterms:created xsi:type="dcterms:W3CDTF">2026-04-06T09:55:31Z</dcterms:created>
  <dcterms:modified xsi:type="dcterms:W3CDTF">2026-04-06T17:13:34Z</dcterms:modified>
</cp:coreProperties>
</file>