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24385588" cy="13717588"/>
  <p:notesSz cx="6858000" cy="9144000"/>
  <p:defaultTextStyle>
    <a:defPPr>
      <a:defRPr lang="ru-RU"/>
    </a:defPPr>
    <a:lvl1pPr marL="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44"/>
  </p:normalViewPr>
  <p:slideViewPr>
    <p:cSldViewPr snapToGrid="0">
      <p:cViewPr>
        <p:scale>
          <a:sx n="40" d="100"/>
          <a:sy n="40" d="100"/>
        </p:scale>
        <p:origin x="-786" y="-150"/>
      </p:cViewPr>
      <p:guideLst>
        <p:guide orient="horz" pos="4321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79159C-1ED5-B301-EB89-2952C7372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199" y="2244986"/>
            <a:ext cx="18289191" cy="4775753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FB392ED-EBCB-1BCD-A1BA-57DFA04D7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199" y="7204910"/>
            <a:ext cx="18289191" cy="3311907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46" indent="0" algn="ctr">
              <a:buNone/>
              <a:defRPr sz="4000"/>
            </a:lvl2pPr>
            <a:lvl3pPr marL="1828891" indent="0" algn="ctr">
              <a:buNone/>
              <a:defRPr sz="3600"/>
            </a:lvl3pPr>
            <a:lvl4pPr marL="2743337" indent="0" algn="ctr">
              <a:buNone/>
              <a:defRPr sz="3200"/>
            </a:lvl4pPr>
            <a:lvl5pPr marL="3657783" indent="0" algn="ctr">
              <a:buNone/>
              <a:defRPr sz="3200"/>
            </a:lvl5pPr>
            <a:lvl6pPr marL="4572229" indent="0" algn="ctr">
              <a:buNone/>
              <a:defRPr sz="3200"/>
            </a:lvl6pPr>
            <a:lvl7pPr marL="5486674" indent="0" algn="ctr">
              <a:buNone/>
              <a:defRPr sz="3200"/>
            </a:lvl7pPr>
            <a:lvl8pPr marL="6401120" indent="0" algn="ctr">
              <a:buNone/>
              <a:defRPr sz="3200"/>
            </a:lvl8pPr>
            <a:lvl9pPr marL="7315566" indent="0" algn="ctr">
              <a:buNone/>
              <a:defRPr sz="3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99B6AE0-D465-A758-1BD5-43772AF3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3BE88E3-E852-6952-496E-75A7C43D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EE66476-C5A2-04FC-49F0-14787038A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74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A35E06-07A0-FC99-E95F-C95FA3908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83C4256-3BA7-6F14-D108-08AC94B83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80D839-E055-A4A8-CBBA-39ADC964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C339BCD-26A4-CC9F-9A36-C3E520B57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EEB65B-5F7B-2459-D368-374A992F7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08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E3CB222-AC0C-6A75-0AA5-9D83DCAB28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50937" y="730334"/>
            <a:ext cx="5258142" cy="1162502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8404D87-34A6-A2A8-4998-CE70A9858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509" y="730334"/>
            <a:ext cx="15469607" cy="1162502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722765-2335-DBF1-085D-C8433380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E8A56CD-5065-3271-8DD7-7470A0000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DD652EF-89EA-2AE6-5663-694208CB7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80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94A53E-7903-CE00-DCEB-69E81CFC6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257FAA-BB06-5E01-0AF9-993C6BD5F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469AF5-A9D7-46E2-7562-F1ABD050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C56947-7E9C-8817-CD6A-E4851A1D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6AA4D14-8898-ECF9-0918-FFB89CB0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99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69B068-D70F-4BA6-1199-10DD17420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808" y="3419873"/>
            <a:ext cx="21032570" cy="5706135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E97A337-1AC7-B07A-445A-745D4AFC1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808" y="9179990"/>
            <a:ext cx="21032570" cy="3000721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46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9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33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78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2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67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11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56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1FDB786-E37F-76E3-2339-20627A60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8992E3-C714-9601-5F76-A86F5A025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D93276-001C-417A-26F5-A2E8C730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63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25510D-5157-8C7B-DF48-BB45AA78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BC4D75-6804-2F41-96AB-72A8B194E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509" y="3651673"/>
            <a:ext cx="10363875" cy="87036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717E5DE-8181-D148-8057-3A914CED2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5204" y="3651673"/>
            <a:ext cx="10363875" cy="87036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123A767-05BE-DAB1-4ADD-C8B0BDB3D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81C3230-87A2-4320-E529-CEB87AE16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7471B6A-E25C-C5A6-82B9-EB32531BB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ED99D0-57AC-D000-5204-C20F585D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685" y="730336"/>
            <a:ext cx="21032570" cy="26514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3AF6236-536D-9DBE-4769-47CF29C71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686" y="3362715"/>
            <a:ext cx="10316246" cy="1648015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46" indent="0">
              <a:buNone/>
              <a:defRPr sz="4000" b="1"/>
            </a:lvl2pPr>
            <a:lvl3pPr marL="1828891" indent="0">
              <a:buNone/>
              <a:defRPr sz="3600" b="1"/>
            </a:lvl3pPr>
            <a:lvl4pPr marL="2743337" indent="0">
              <a:buNone/>
              <a:defRPr sz="3200" b="1"/>
            </a:lvl4pPr>
            <a:lvl5pPr marL="3657783" indent="0">
              <a:buNone/>
              <a:defRPr sz="3200" b="1"/>
            </a:lvl5pPr>
            <a:lvl6pPr marL="4572229" indent="0">
              <a:buNone/>
              <a:defRPr sz="3200" b="1"/>
            </a:lvl6pPr>
            <a:lvl7pPr marL="5486674" indent="0">
              <a:buNone/>
              <a:defRPr sz="3200" b="1"/>
            </a:lvl7pPr>
            <a:lvl8pPr marL="6401120" indent="0">
              <a:buNone/>
              <a:defRPr sz="3200" b="1"/>
            </a:lvl8pPr>
            <a:lvl9pPr marL="7315566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9E3054F-7A8E-D7DA-3D83-8E138D160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686" y="5010730"/>
            <a:ext cx="10316246" cy="73700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5488564-CF0B-19AF-D3E4-70D9C0C24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5204" y="3362715"/>
            <a:ext cx="10367051" cy="1648015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46" indent="0">
              <a:buNone/>
              <a:defRPr sz="4000" b="1"/>
            </a:lvl2pPr>
            <a:lvl3pPr marL="1828891" indent="0">
              <a:buNone/>
              <a:defRPr sz="3600" b="1"/>
            </a:lvl3pPr>
            <a:lvl4pPr marL="2743337" indent="0">
              <a:buNone/>
              <a:defRPr sz="3200" b="1"/>
            </a:lvl4pPr>
            <a:lvl5pPr marL="3657783" indent="0">
              <a:buNone/>
              <a:defRPr sz="3200" b="1"/>
            </a:lvl5pPr>
            <a:lvl6pPr marL="4572229" indent="0">
              <a:buNone/>
              <a:defRPr sz="3200" b="1"/>
            </a:lvl6pPr>
            <a:lvl7pPr marL="5486674" indent="0">
              <a:buNone/>
              <a:defRPr sz="3200" b="1"/>
            </a:lvl7pPr>
            <a:lvl8pPr marL="6401120" indent="0">
              <a:buNone/>
              <a:defRPr sz="3200" b="1"/>
            </a:lvl8pPr>
            <a:lvl9pPr marL="7315566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55B55DD-D1D5-33BD-FFCF-138A5A1158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5204" y="5010730"/>
            <a:ext cx="10367051" cy="73700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5908EAC-DF36-DB63-3948-683E13A9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F463503-7CE0-3421-1756-9007E6ED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889EE0F-6F96-343B-2264-71088BFD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05153A-7623-1878-90D8-F6593617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CDCCE0C-5323-2825-C761-084EE27C6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A8B5A5E-F972-CB1A-134C-C0693B400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6BB3184-AB7E-9AA8-8577-5AEB6DCB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82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3820972-3BEA-4F14-3B0A-0E9F23DFD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7F10158-313F-32B5-24F7-F1D601516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344A23F-AE6B-356C-4F0C-0F6E4C7B7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5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324A7A-192C-A458-2E0A-EF7EA9403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686" y="914506"/>
            <a:ext cx="7864986" cy="3200771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4E23318-91DC-C7DD-E98C-BCC723FD8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7051" y="1975079"/>
            <a:ext cx="12345204" cy="9748379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B8E7825-47CA-4448-4010-837398330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686" y="4115276"/>
            <a:ext cx="7864986" cy="7624059"/>
          </a:xfrm>
        </p:spPr>
        <p:txBody>
          <a:bodyPr/>
          <a:lstStyle>
            <a:lvl1pPr marL="0" indent="0">
              <a:buNone/>
              <a:defRPr sz="3200"/>
            </a:lvl1pPr>
            <a:lvl2pPr marL="914446" indent="0">
              <a:buNone/>
              <a:defRPr sz="2800"/>
            </a:lvl2pPr>
            <a:lvl3pPr marL="1828891" indent="0">
              <a:buNone/>
              <a:defRPr sz="2400"/>
            </a:lvl3pPr>
            <a:lvl4pPr marL="2743337" indent="0">
              <a:buNone/>
              <a:defRPr sz="2000"/>
            </a:lvl4pPr>
            <a:lvl5pPr marL="3657783" indent="0">
              <a:buNone/>
              <a:defRPr sz="2000"/>
            </a:lvl5pPr>
            <a:lvl6pPr marL="4572229" indent="0">
              <a:buNone/>
              <a:defRPr sz="2000"/>
            </a:lvl6pPr>
            <a:lvl7pPr marL="5486674" indent="0">
              <a:buNone/>
              <a:defRPr sz="2000"/>
            </a:lvl7pPr>
            <a:lvl8pPr marL="6401120" indent="0">
              <a:buNone/>
              <a:defRPr sz="2000"/>
            </a:lvl8pPr>
            <a:lvl9pPr marL="7315566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527B252-3DAC-995E-398F-3BB127C5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906B86-5131-88AF-E74C-788F7C7B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B1218FD-FB4D-B723-9A4A-64AF49FC5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61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26497C-8E95-F1E8-FB79-A2496E95D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686" y="914506"/>
            <a:ext cx="7864986" cy="3200771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BE4A06A-8353-9BDB-4570-6C2B5C8A1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7051" y="1975079"/>
            <a:ext cx="12345204" cy="9748379"/>
          </a:xfrm>
        </p:spPr>
        <p:txBody>
          <a:bodyPr/>
          <a:lstStyle>
            <a:lvl1pPr marL="0" indent="0">
              <a:buNone/>
              <a:defRPr sz="6400"/>
            </a:lvl1pPr>
            <a:lvl2pPr marL="914446" indent="0">
              <a:buNone/>
              <a:defRPr sz="5600"/>
            </a:lvl2pPr>
            <a:lvl3pPr marL="1828891" indent="0">
              <a:buNone/>
              <a:defRPr sz="4800"/>
            </a:lvl3pPr>
            <a:lvl4pPr marL="2743337" indent="0">
              <a:buNone/>
              <a:defRPr sz="4000"/>
            </a:lvl4pPr>
            <a:lvl5pPr marL="3657783" indent="0">
              <a:buNone/>
              <a:defRPr sz="4000"/>
            </a:lvl5pPr>
            <a:lvl6pPr marL="4572229" indent="0">
              <a:buNone/>
              <a:defRPr sz="4000"/>
            </a:lvl6pPr>
            <a:lvl7pPr marL="5486674" indent="0">
              <a:buNone/>
              <a:defRPr sz="4000"/>
            </a:lvl7pPr>
            <a:lvl8pPr marL="6401120" indent="0">
              <a:buNone/>
              <a:defRPr sz="4000"/>
            </a:lvl8pPr>
            <a:lvl9pPr marL="7315566" indent="0">
              <a:buNone/>
              <a:defRPr sz="4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C7D06A1-EA73-E87C-1682-1147B6475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686" y="4115276"/>
            <a:ext cx="7864986" cy="7624059"/>
          </a:xfrm>
        </p:spPr>
        <p:txBody>
          <a:bodyPr/>
          <a:lstStyle>
            <a:lvl1pPr marL="0" indent="0">
              <a:buNone/>
              <a:defRPr sz="3200"/>
            </a:lvl1pPr>
            <a:lvl2pPr marL="914446" indent="0">
              <a:buNone/>
              <a:defRPr sz="2800"/>
            </a:lvl2pPr>
            <a:lvl3pPr marL="1828891" indent="0">
              <a:buNone/>
              <a:defRPr sz="2400"/>
            </a:lvl3pPr>
            <a:lvl4pPr marL="2743337" indent="0">
              <a:buNone/>
              <a:defRPr sz="2000"/>
            </a:lvl4pPr>
            <a:lvl5pPr marL="3657783" indent="0">
              <a:buNone/>
              <a:defRPr sz="2000"/>
            </a:lvl5pPr>
            <a:lvl6pPr marL="4572229" indent="0">
              <a:buNone/>
              <a:defRPr sz="2000"/>
            </a:lvl6pPr>
            <a:lvl7pPr marL="5486674" indent="0">
              <a:buNone/>
              <a:defRPr sz="2000"/>
            </a:lvl7pPr>
            <a:lvl8pPr marL="6401120" indent="0">
              <a:buNone/>
              <a:defRPr sz="2000"/>
            </a:lvl8pPr>
            <a:lvl9pPr marL="7315566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8014332-9704-C6B3-D6D5-48C0E8B1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9683A0-A573-42F6-392A-7405EF981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854EBDD-48F3-6483-9561-A0E22FBE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64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237212-7262-E308-C748-08DCA1456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509" y="730336"/>
            <a:ext cx="21032570" cy="2651433"/>
          </a:xfrm>
          <a:prstGeom prst="rect">
            <a:avLst/>
          </a:prstGeom>
        </p:spPr>
        <p:txBody>
          <a:bodyPr vert="horz" lIns="182889" tIns="91445" rIns="182889" bIns="914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7335570-01AD-EF91-A9E2-6AFAE2996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509" y="3651673"/>
            <a:ext cx="21032570" cy="8703684"/>
          </a:xfrm>
          <a:prstGeom prst="rect">
            <a:avLst/>
          </a:prstGeom>
        </p:spPr>
        <p:txBody>
          <a:bodyPr vert="horz" lIns="182889" tIns="91445" rIns="182889" bIns="914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94160AB-4BC5-FA58-05D5-F5A8D388F9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509" y="12714173"/>
            <a:ext cx="5486757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0812-5264-4D43-B2AE-55A835E5525C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1A326E-63E0-3312-197F-D427BD983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726" y="12714173"/>
            <a:ext cx="8230136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1309C99-F6A6-DADE-1CCE-8CF884A10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2322" y="12714173"/>
            <a:ext cx="5486757" cy="730335"/>
          </a:xfrm>
          <a:prstGeom prst="rect">
            <a:avLst/>
          </a:prstGeom>
        </p:spPr>
        <p:txBody>
          <a:bodyPr vert="horz" lIns="182889" tIns="91445" rIns="182889" bIns="91445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06774-38AB-B148-BF18-3C88E72570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89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828891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23" indent="-457223" algn="l" defTabSz="1828891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69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114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560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5006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451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897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343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789" indent="-457223" algn="l" defTabSz="18288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91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337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783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229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674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1120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566" algn="l" defTabSz="1828891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B72376B-A9B5-5B7C-0447-D8579EC0D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"/>
            <a:ext cx="24395327" cy="13717588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6D43E17-35E4-4D4A-8D91-6283B8CE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3933" y="1576063"/>
            <a:ext cx="17900060" cy="10013899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br>
              <a:rPr lang="ru-RU" dirty="0"/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федерального проекта «Семейные ценности и инфраструктура культуры»    национального проекта «Семья»  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фондом социальной и экономической поддержки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кинематографии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№ 17 от 25 марта 2026г.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 старт отбора на федеральную субсидию  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среди организаций планирующих осуществлять показ фильмов,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создания центров воспроизведения аудиовизуального контента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малых населенных пунктах с численностью населения до 50 тысяч человек,              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оснащенных необходимым оборудованием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и подключенных к единой цифровой платформе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библиотекой современных продуктов российской киноиндустрии.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подачи заявочной документации 26.03.2026г. – 27.04.2026г.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735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B72376B-A9B5-5B7C-0447-D8579EC0D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5588" cy="13717588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6D43E17-35E4-4D4A-8D91-6283B8CE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32639" y="5319069"/>
            <a:ext cx="19352950" cy="92757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заявочной документации, условия участия в отборе,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соответствующие приказы опубликованы на официальном сайте 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Фонда кино в разделе «Официальные документы»,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 разделе «Поддержка модернизации кинозалов в 2026 году»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fond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 для справок: 8 (495) 287 84 42;  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почты: 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fond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 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info@fond-kino.ru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заявок на участие в отборе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посредством электронной платформы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выделяемых средств не может превышать 3 000,00 тыс. рублей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Заявителями не могут являться индивидуальные предприниматели, органы власти как федерального, так и регионального уровней, органы местного самоуправления, казённые учреждения, иные юридические лица, которые в силу закона или в соответствии с учредительными документами не могут иметь расчетн6ый счет в кредитной организации РФ и/или лицевой счет в территориальном органе Федерального казначейства;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922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B72376B-A9B5-5B7C-0447-D8579EC0D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681218"/>
            <a:ext cx="24385590" cy="14398805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6D43E17-35E4-4D4A-8D91-6283B8CE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7269" y="9275703"/>
            <a:ext cx="18026724" cy="5487033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предоставления средств: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дату подачи в Фонд Заявки одним из видов экономической деятельности Заявителя в соответствии с Общероссийским классификатором видов экономической деятельности, является 59.14 – деятельность по показу кинофильмов или видеороликов в кинотеатрах, на открытых площадках или в прочих местах, предназначенных для просмотра фильмов;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принимаются к рассмотрению Заявки на Переоборудование Центров, расположенных в населенных пунктах РФ с численностью жителей до 50 тыс. человек, в случае осуществления в населенном пункте, в котором располагается Центр, мультимедийного или цифрового кинопоказа;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Обязательным условием предоставления средств является окончание Переоборудования и начало Мультимедиа кинопоказа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25 декабря текущего года;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 Заявителя на едином налоговом счете отсутствует или не превышает размера, определенного пунктом 3 статьи 47 Налогового кодекса РФ, задолженность по уплате налогов, сборов и страховых взносов в бюджеты бюджетной системы РФ;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/>
              <a:t> </a:t>
            </a:r>
            <a:br>
              <a:rPr lang="ru-RU" sz="4000" dirty="0"/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14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B72376B-A9B5-5B7C-0447-D8579EC0D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738" y="-261287"/>
            <a:ext cx="24395327" cy="13978876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6D43E17-35E4-4D4A-8D91-6283B8CE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7269" y="9275703"/>
            <a:ext cx="18026724" cy="548703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xmlns="" id="{4043D656-3AFF-4E0B-A75C-188FE91E5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0837" y="2276934"/>
            <a:ext cx="15228550" cy="9891593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Получатель средств обязуется: </a:t>
            </a:r>
          </a:p>
          <a:p>
            <a:pPr marL="685834" indent="-685834">
              <a:buAutoNum type="arabicPeriod"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даты завершения Переоборудования Центра осуществлять Мультимедиа кинопоказ (платная публичная демонстрация кинофильмов) в течение пяти лет;</a:t>
            </a:r>
          </a:p>
          <a:p>
            <a:pPr marL="685834" indent="-685834">
              <a:buAutoNum type="arabicPeriod"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начала кинопоказа зарегистрироваться и в установленном порядке передавать сведения в ЕАИС;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Мультимедиа кинопоказ отечественных фильмов РФ должен быть в объеме не менее 50% киносеансов в каждом календарном полугодии от общего числа сеансов в указанный период;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Осуществлять мультимедиа кинопоказ фильмов не менее, чем в течение 50 (пятидесяти) календарных дней в полном календарном полугодии;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Соблюдать установленные законодательством РФ нормы в отношении доступности Центра, лицам с ограниченными возможностями;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Получателям средств рекомендовано участие в программе                      «Пушкинская карта»;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466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A22BA59-D967-4DBF-9207-2DE2B99D9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738" y="-298615"/>
            <a:ext cx="24395327" cy="14016203"/>
          </a:xfrm>
          <a:prstGeom prst="rect">
            <a:avLst/>
          </a:prstGeom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9AA5158E-91A9-45E1-A45E-5EC9F11D1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437" y="-3210100"/>
            <a:ext cx="14314086" cy="15882539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оформления заявочной документации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обращаться к начальнику отдела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по организации регионального проката кинофильмов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ОГАУК «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Иркутскоблкинофонд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Мурзиной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Елене Михайловне – 8 (395 2) 567 060 доб. 1509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или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kinofondirk2010@mail.ru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технического оснащения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ASIACINEMA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www.asiacinema.ru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Барышникова Ольга – 8 914 955 69 69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или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tp@asiacinema.ru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10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127</Words>
  <Application>Microsoft Office PowerPoint</Application>
  <PresentationFormat>Произвольный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 В рамках федерального проекта «Семейные ценности и инфраструктура культуры»    национального проекта «Семья»                                  Федеральным фондом социальной и экономической поддержки  отечественной кинематографии  Приказом № 17 от 25 марта 2026г.  объявлен старт отбора на федеральную субсидию            среди организаций планирующих осуществлять показ фильмов,  в целях создания центров воспроизведения аудиовизуального контента  в малых населенных пунктах с численностью населения до 50 тысяч человек,                           оснащенных необходимым оборудованием         и подключенных к единой цифровой платформе   с библиотекой современных продуктов российской киноиндустрии.  Сроки подачи заявочной документации 26.03.2026г. – 27.04.2026г. </vt:lpstr>
      <vt:lpstr>                        Перечень заявочной документации, условия участия в отборе,  а также соответствующие приказы опубликованы на официальном сайте          Фонда кино в разделе «Официальные документы»,  а также в разделе «Поддержка модернизации кинозалов в 2026 году» www.fond-kino.ru      телефон для справок: 8 (495) 287 84 42;    адрес электронной почты:  kt@fond-kino.ru   info@fond-kino.ru                          Подача заявок на участие в отборе  осуществляется посредством электронной платформы  kino.culture.gov.ru   Размер выделяемых средств не может превышать 3 000,00 тыс. рублей  Заявителями не могут являться индивидуальные предприниматели, органы власти как федерального, так и регионального уровней, органы местного самоуправления, казённые учреждения, иные юридические лица, которые в силу закона или в соответствии с учредительными документами не могут иметь расчетн6ый счет в кредитной организации РФ и/или лицевой счет в территориальном органе Федерального казначейства;   </vt:lpstr>
      <vt:lpstr>   Условия предоставления средств:  1.На дату подачи в Фонд Заявки одним из видов экономической деятельности Заявителя в соответствии с Общероссийским классификатором видов экономической деятельности, является 59.14 – деятельность по показу кинофильмов или видеороликов в кинотеатрах, на открытых площадках или в прочих местах, предназначенных для просмотра фильмов;  2. Не принимаются к рассмотрению Заявки на Переоборудование Центров, расположенных в населенных пунктах РФ с численностью жителей до 50 тыс. человек, в случае осуществления в населенном пункте, в котором располагается Центр, мультимедийного или цифрового кинопоказа;  3. Обязательным условием предоставления средств является окончание Переоборудования и начало Мультимедиа кинопоказа  не позднее 25 декабря текущего года;  4. У Заявителя на едином налоговом счете отсутствует или не превышает размера, определенного пунктом 3 статьи 47 Налогового кодекса РФ, задолженность по уплате налогов, сборов и страховых взносов в бюджеты бюджетной системы РФ;      </vt:lpstr>
      <vt:lpstr>      </vt:lpstr>
      <vt:lpstr>                                         По вопросам оформления заявочной документации                            обращаться к начальнику отдела            по организации регионального проката кинофильмов                           ОГАУК «Иркутскоблкинофонд»       Мурзиной Елене Михайловне – 8 (395 2) 567 060 доб. 1509                          или e-mail: kinofondirk2010@mail.ru                             По вопросам технического оснащения                                            ASIACINEMA                                        www.asiacinema.ru                      Барышникова Ольга – 8 914 955 69 69                           или e-mail: tp@asiacinema.ru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Степанова</dc:creator>
  <cp:lastModifiedBy>Канцедалова Евгения Сергеевна</cp:lastModifiedBy>
  <cp:revision>25</cp:revision>
  <dcterms:created xsi:type="dcterms:W3CDTF">2026-04-01T06:34:56Z</dcterms:created>
  <dcterms:modified xsi:type="dcterms:W3CDTF">2026-04-02T09:32:41Z</dcterms:modified>
</cp:coreProperties>
</file>