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303" r:id="rId3"/>
    <p:sldId id="317" r:id="rId4"/>
    <p:sldId id="304" r:id="rId5"/>
    <p:sldId id="305" r:id="rId6"/>
    <p:sldId id="306" r:id="rId7"/>
    <p:sldId id="310" r:id="rId8"/>
    <p:sldId id="312" r:id="rId9"/>
    <p:sldId id="311" r:id="rId10"/>
    <p:sldId id="313" r:id="rId11"/>
    <p:sldId id="315" r:id="rId12"/>
    <p:sldId id="314" r:id="rId13"/>
    <p:sldId id="318" r:id="rId14"/>
    <p:sldId id="319" r:id="rId15"/>
    <p:sldId id="329" r:id="rId16"/>
    <p:sldId id="324" r:id="rId17"/>
    <p:sldId id="325" r:id="rId18"/>
    <p:sldId id="328" r:id="rId19"/>
    <p:sldId id="323" r:id="rId20"/>
    <p:sldId id="320" r:id="rId21"/>
    <p:sldId id="330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7E3420-DB21-45AE-B4B3-01DDB3CEBFD3}">
          <p14:sldIdLst>
            <p14:sldId id="256"/>
            <p14:sldId id="303"/>
            <p14:sldId id="317"/>
            <p14:sldId id="304"/>
            <p14:sldId id="305"/>
            <p14:sldId id="306"/>
            <p14:sldId id="310"/>
            <p14:sldId id="312"/>
            <p14:sldId id="311"/>
            <p14:sldId id="313"/>
            <p14:sldId id="315"/>
            <p14:sldId id="314"/>
            <p14:sldId id="318"/>
            <p14:sldId id="319"/>
            <p14:sldId id="329"/>
            <p14:sldId id="324"/>
            <p14:sldId id="325"/>
            <p14:sldId id="328"/>
            <p14:sldId id="323"/>
            <p14:sldId id="320"/>
            <p14:sldId id="330"/>
          </p14:sldIdLst>
        </p14:section>
        <p14:section name="Раздел без заголовка" id="{63286EA8-2A9C-4C3E-8196-BAABE5531083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96"/>
    <a:srgbClr val="6BD375"/>
    <a:srgbClr val="007A37"/>
    <a:srgbClr val="3BC548"/>
    <a:srgbClr val="386B23"/>
    <a:srgbClr val="C8EECC"/>
    <a:srgbClr val="57CD6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77" autoAdjust="0"/>
  </p:normalViewPr>
  <p:slideViewPr>
    <p:cSldViewPr>
      <p:cViewPr varScale="1">
        <p:scale>
          <a:sx n="68" d="100"/>
          <a:sy n="68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7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CABC-E530-4668-806E-8B40D7231AEF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239F-EFC3-46E5-9DB2-D6ECDFB1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239F-EFC3-46E5-9DB2-D6ECDFB15C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1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1239F-EFC3-46E5-9DB2-D6ECDFB15C1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odnt.ru/izdaniya/141-sbornik-khoreografii/2538-tantsy-irkutskoj-oblasti-risunki-razvodki-perekho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iodnt.ru/images/pdf/Matlah-Filippov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528" cy="6897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861048"/>
            <a:ext cx="7294924" cy="2660189"/>
          </a:xfrm>
        </p:spPr>
        <p:txBody>
          <a:bodyPr>
            <a:normAutofit fontScale="90000"/>
          </a:bodyPr>
          <a:lstStyle/>
          <a:p>
            <a:r>
              <a:rPr lang="ru-RU" sz="2800" cap="all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cap="all" dirty="0" smtClean="0">
                <a:latin typeface="Times New Roman"/>
                <a:ea typeface="Calibri"/>
                <a:cs typeface="Times New Roman"/>
              </a:rPr>
            </a:br>
            <a:r>
              <a:rPr lang="ru-RU" sz="2800" cap="all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cap="all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анкетирования муниципальных КДУ «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Изучение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, сохранение и популяризация нематериального культурного наследия в культурно-досуговых учреждениях Иркутской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области»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сентябре-октябре 2022 года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Кородюк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Г.М.,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зав.отделом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анализа и методики клубной работы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ГБУК «ИОДНТ»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605071"/>
            <a:ext cx="1368152" cy="1029088"/>
          </a:xfrm>
          <a:prstGeom prst="rect">
            <a:avLst/>
          </a:prstGeom>
          <a:noFill/>
        </p:spPr>
      </p:pic>
      <p:pic>
        <p:nvPicPr>
          <p:cNvPr id="5" name="Picture 2" descr="C:\Users\КородюкГМ\Documents\2022 Инновация в традиции\полиграфия, макеты 2022\прогр1_А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27" y="517246"/>
            <a:ext cx="49941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632623"/>
            <a:ext cx="417646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cap="all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Областная конференция</a:t>
            </a:r>
            <a:endParaRPr lang="ru-RU" sz="2500" b="1" cap="all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Рисунок 3" descr="C:\Users\КанцедаловаЕС\Desktop\Скриншоты\Скриншот 07-12-2022 1729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62430"/>
            <a:ext cx="6710818" cy="4502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5" y="758838"/>
            <a:ext cx="5400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Формы мероприятий для популяризации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Рисунок 3" descr="C:\Users\КанцедаловаЕС\Desktop\Скриншоты\Скриншот 07-12-2022 1729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97" y="1665922"/>
            <a:ext cx="5932805" cy="3526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590465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Распространение информации о мероприятиях в СМИ, интернете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009775"/>
            <a:ext cx="5743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773730"/>
            <a:ext cx="372271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убликации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680644"/>
            <a:ext cx="1339432" cy="100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ФЕДЕРАЛЬНЫЙ ЗАКОН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НЕМАТЕРИАЛЬНОМ ЭТНОКУЛЬТУРНОМ  ДОСТОЯНИИ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Российской Федерации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303468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Закон принят Государственной Думой </a:t>
            </a:r>
          </a:p>
          <a:p>
            <a:pPr marL="0" indent="0" algn="ctr">
              <a:buNone/>
            </a:pPr>
            <a:r>
              <a:rPr lang="ru-RU" sz="1800" dirty="0" smtClean="0"/>
              <a:t>4 октября 2022 года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Создание правовых и организационных основ для обеспечения культурной самобытности всех народов и этнических общностей РФ и сохранения этнокультурного и языкового многообразия.</a:t>
            </a:r>
          </a:p>
          <a:p>
            <a:pPr marL="0" indent="0">
              <a:buNone/>
            </a:pPr>
            <a:r>
              <a:rPr lang="ru-RU" sz="1400" b="1" dirty="0" smtClean="0"/>
              <a:t>Объекты </a:t>
            </a:r>
            <a:r>
              <a:rPr lang="ru-RU" sz="1400" dirty="0" smtClean="0"/>
              <a:t>нематериального этнокультурного достояния:</a:t>
            </a:r>
          </a:p>
          <a:p>
            <a:pPr>
              <a:buFontTx/>
              <a:buChar char="-"/>
            </a:pPr>
            <a:r>
              <a:rPr lang="ru-RU" sz="1200" dirty="0" smtClean="0"/>
              <a:t>Устное творчество, устные традиции;</a:t>
            </a:r>
          </a:p>
          <a:p>
            <a:pPr>
              <a:buFontTx/>
              <a:buChar char="-"/>
            </a:pPr>
            <a:r>
              <a:rPr lang="ru-RU" sz="1200" dirty="0" smtClean="0"/>
              <a:t>Традиционные исполнительские искусства (словесные, вокальные, инструментальные, хореографические)</a:t>
            </a:r>
          </a:p>
          <a:p>
            <a:pPr>
              <a:buFontTx/>
              <a:buChar char="-"/>
            </a:pPr>
            <a:r>
              <a:rPr lang="ru-RU" sz="1200" dirty="0" smtClean="0"/>
              <a:t>Традиции, выраженные в обрядах, празднествах, обычаях, игрищах и других формах народной культуры;</a:t>
            </a:r>
          </a:p>
          <a:p>
            <a:pPr>
              <a:buFontTx/>
              <a:buChar char="-"/>
            </a:pPr>
            <a:r>
              <a:rPr lang="ru-RU" sz="1200" dirty="0" smtClean="0"/>
              <a:t>Знания, выраженные в объективной форме, технологии, навыки и формы их представления, связанные с укладами жизни и традиционными ремёслами…</a:t>
            </a:r>
          </a:p>
          <a:p>
            <a:pPr>
              <a:buFontTx/>
              <a:buChar char="-"/>
            </a:pPr>
            <a:r>
              <a:rPr lang="ru-RU" sz="1200" dirty="0" smtClean="0"/>
              <a:t>Иные объекты нематериального этнокультурного достояния.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1728192" cy="20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7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ФЕДЕРАЛЬНЫЙ ЗАКОН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О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НЕМАТЕРИАЛЬНОМ ЭТНОКУЛЬТУРНОМ  ДОСТОЯНИИ 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Российской Федерации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КАТЕГОРИИ ОБЪЕКТОВ НЕМАТЕРИАЛЬНОГО ЭТНОКУЛЬТУРНОГО ДОСТОЯНИЯ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4565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83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ФЕДЕРАЛЬНЫЙ ЗАКОН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О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НЕМАТЕРИАЛЬНОМ ЭТНОКУЛЬТУРНОМ  ДОСТОЯНИИ 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Российской Федерации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ПРАВА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ОРГАНОВ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МЕСТНОГО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САМОУПРАВЛЕНИЯ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В ОБЛАСТИ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НЕМАТЕРИАЛЬНОГО ЭТНОКУЛЬТУРНОГО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ДОСТОЯНИЯ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Статья 9.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2596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600" dirty="0" smtClean="0"/>
              <a:t>Принимать муниципальные нормативные правовые акты, а также муниципальные программы на территории соответствующего муниципального образования (МО).</a:t>
            </a:r>
          </a:p>
          <a:p>
            <a:pPr>
              <a:buAutoNum type="arabicPeriod"/>
            </a:pPr>
            <a:r>
              <a:rPr lang="ru-RU" sz="1600" dirty="0" smtClean="0"/>
              <a:t>Участвовать в реализации региональных проектов в области нематериального этнокультурного достояния на территории соответствующего МО.</a:t>
            </a:r>
          </a:p>
          <a:p>
            <a:pPr>
              <a:buAutoNum type="arabicPeriod"/>
            </a:pPr>
            <a:r>
              <a:rPr lang="ru-RU" sz="1600" dirty="0" smtClean="0"/>
              <a:t>Создавать финансовые и организационные условия для обеспечения выявления, изучения, использования, актуализации, сохранения и популяризации объектов нематериального этнокультурного достояния и свободного  доступа к ним на территории МО.</a:t>
            </a:r>
          </a:p>
          <a:p>
            <a:pPr>
              <a:buAutoNum type="arabicPeriod"/>
            </a:pPr>
            <a:r>
              <a:rPr lang="ru-RU" sz="1600" dirty="0" smtClean="0"/>
              <a:t>Осуществлять местное (муниципальное) сотрудничество  в области </a:t>
            </a:r>
            <a:r>
              <a:rPr lang="ru-RU" sz="1600" dirty="0"/>
              <a:t>выявления, изучения, использования, актуализации, сохранения и популяризации объектов нематериального этнокультурного </a:t>
            </a:r>
            <a:r>
              <a:rPr lang="ru-RU" sz="1600" dirty="0" smtClean="0"/>
              <a:t>достояния.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5642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ПРИМЕРЫ объектов нематериального  культурного наследия в Иркутской области: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/>
              <a:t> </a:t>
            </a:r>
            <a:r>
              <a:rPr lang="ru-RU" sz="2400" i="1" dirty="0" err="1" smtClean="0"/>
              <a:t>Тофаларский</a:t>
            </a:r>
            <a:r>
              <a:rPr lang="ru-RU" sz="2400" i="1" dirty="0" smtClean="0"/>
              <a:t> народный праздник «</a:t>
            </a:r>
            <a:r>
              <a:rPr lang="ru-RU" sz="2400" i="1" dirty="0" err="1" smtClean="0"/>
              <a:t>Аргамчи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Ыры</a:t>
            </a:r>
            <a:r>
              <a:rPr lang="ru-RU" sz="2400" i="1" dirty="0" smtClean="0"/>
              <a:t>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121" name="Picture 1" descr="\\server\СЕТЬ\Кородюк\Фото НКН\Аргамчи ыры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476860" cy="4107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/>
              <a:t>Чалдонское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одноигольное</a:t>
            </a:r>
            <a:r>
              <a:rPr lang="ru-RU" sz="2400" i="1" dirty="0" smtClean="0"/>
              <a:t> вязание</a:t>
            </a: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 descr="C:\Users\ОстанинаНВ\Desktop\Чалдонское вяз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39300"/>
            <a:ext cx="6357982" cy="4764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48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Народная певческая культура Иркутской области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5" name="Picture 1" descr="\\server\СЕТЬ\Кородюк\Фото НКН\Бата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28800"/>
            <a:ext cx="3240360" cy="458279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http://iodnt.ru/izdaniya/143-sborniki-folklor-irkutskoj-oblasti?layout=</a:t>
            </a:r>
            <a:endParaRPr lang="ru-RU" sz="2000" dirty="0"/>
          </a:p>
        </p:txBody>
      </p:sp>
      <p:pic>
        <p:nvPicPr>
          <p:cNvPr id="4098" name="Picture 2" descr="http://iodnt.ru/images/izdaniya/2022/PKK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357178" cy="32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6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Сохранение культурного наследия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Издательская деятельность Иркутского областного Дома народного творчества по экспедиционным материалам</a:t>
            </a:r>
          </a:p>
          <a:p>
            <a:pPr algn="ctr">
              <a:buNone/>
            </a:pPr>
            <a:r>
              <a:rPr lang="en-US" sz="2000" b="1" dirty="0"/>
              <a:t>http://iodnt.ru/izdaniya</a:t>
            </a: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pic>
        <p:nvPicPr>
          <p:cNvPr id="21506" name="Picture 2" descr="\\server\СЕТЬ\Кородюк\Фото НКН\Буклет обложка Трад культура старож Мель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1923189" cy="2719673"/>
          </a:xfrm>
          <a:prstGeom prst="rect">
            <a:avLst/>
          </a:prstGeom>
          <a:noFill/>
        </p:spPr>
      </p:pic>
      <p:pic>
        <p:nvPicPr>
          <p:cNvPr id="21507" name="Picture 3" descr="\\server\СЕТЬ\Кородюк\Фото НКН\Golendry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86058"/>
            <a:ext cx="2357454" cy="3170151"/>
          </a:xfrm>
          <a:prstGeom prst="rect">
            <a:avLst/>
          </a:prstGeom>
          <a:noFill/>
        </p:spPr>
      </p:pic>
      <p:pic>
        <p:nvPicPr>
          <p:cNvPr id="21508" name="Picture 4" descr="\\server\СЕТЬ\Кородюк\Фото НКН\Vechernej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1857388" cy="2706576"/>
          </a:xfrm>
          <a:prstGeom prst="rect">
            <a:avLst/>
          </a:prstGeom>
          <a:noFill/>
        </p:spPr>
      </p:pic>
      <p:pic>
        <p:nvPicPr>
          <p:cNvPr id="21509" name="Picture 5" descr="\\server\СЕТЬ\Кородюк\Фото НКН\Tof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71678"/>
            <a:ext cx="192061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30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9088"/>
            <a:ext cx="9467528" cy="6897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776" y="620688"/>
            <a:ext cx="2575048" cy="115212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3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1666" y="513487"/>
            <a:ext cx="2017961" cy="1517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988840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исследования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выявление информации о деятельности культурно-досуговых учреждений региона в области изучения, сохранения и популяризации нематериального культурного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наследия (НКН)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народов, проживающих на территории Иркутской области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Users\КородюкГМ\Documents\2022 ГОД культурного наследия\Логотип Года культурного наследия\trikolor_RGB God Kult_Naslediya_LOGO_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1257832" cy="10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Картинки по запросу логотип 85 лет иркут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if-s3.aif.ru/images/027/005/74189b675abad320dc421f9e7e76ded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u="sng" dirty="0" smtClean="0">
                <a:hlinkClick r:id="rId3"/>
              </a:rPr>
              <a:t>Танцы </a:t>
            </a:r>
            <a:r>
              <a:rPr lang="ru-RU" sz="2700" u="sng" dirty="0">
                <a:hlinkClick r:id="rId3"/>
              </a:rPr>
              <a:t>Иркутской области. Рисунки. Разводки. Переходы.</a:t>
            </a:r>
            <a:r>
              <a:rPr lang="ru-RU" dirty="0"/>
              <a:t/>
            </a:r>
            <a:br>
              <a:rPr lang="ru-RU" dirty="0"/>
            </a:br>
            <a:r>
              <a:rPr lang="en-US" sz="1600" dirty="0"/>
              <a:t>http://iodnt.ru/izdaniya/141-sbornik-khoreografii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iodnt.ru/images/pdf/Matlah-Filippov.pdf</a:t>
            </a:r>
            <a:endParaRPr lang="ru-RU" sz="2000" b="1" dirty="0"/>
          </a:p>
          <a:p>
            <a:pPr marL="0" indent="0">
              <a:buNone/>
            </a:pPr>
            <a:r>
              <a:rPr lang="ru-RU" sz="1300" dirty="0" smtClean="0"/>
              <a:t>Методический </a:t>
            </a:r>
            <a:r>
              <a:rPr lang="ru-RU" sz="1300" dirty="0"/>
              <a:t>сборник рекомендуется </a:t>
            </a:r>
            <a:r>
              <a:rPr lang="ru-RU" sz="1300" dirty="0" smtClean="0"/>
              <a:t>руководителям хореографических </a:t>
            </a:r>
            <a:r>
              <a:rPr lang="ru-RU" sz="1300" dirty="0"/>
              <a:t>коллективов, любителям танцевального </a:t>
            </a:r>
            <a:r>
              <a:rPr lang="ru-RU" sz="1300" dirty="0" smtClean="0"/>
              <a:t>творчества</a:t>
            </a:r>
            <a:r>
              <a:rPr lang="ru-RU" sz="1300" dirty="0"/>
              <a:t>, а также руководителям фольклорных групп и народных хоров.</a:t>
            </a:r>
          </a:p>
          <a:p>
            <a:pPr marL="0" indent="0">
              <a:buNone/>
            </a:pPr>
            <a:r>
              <a:rPr lang="ru-RU" sz="1300" dirty="0"/>
              <a:t>Сборник состоит из двух частей, первая из которых </a:t>
            </a:r>
            <a:r>
              <a:rPr lang="ru-RU" sz="1300" dirty="0" smtClean="0"/>
              <a:t>предлагает разнообразие </a:t>
            </a:r>
            <a:r>
              <a:rPr lang="ru-RU" sz="1300" dirty="0"/>
              <a:t>рисунков, переходы и основные положения </a:t>
            </a:r>
            <a:r>
              <a:rPr lang="ru-RU" sz="1300" dirty="0" smtClean="0"/>
              <a:t>танцующих</a:t>
            </a:r>
            <a:r>
              <a:rPr lang="ru-RU" sz="1300" dirty="0"/>
              <a:t>, преобладающие в русском народном танце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Вторая часть предлагает записи народных танцев, сделанные </a:t>
            </a:r>
            <a:r>
              <a:rPr lang="ru-RU" sz="1400" dirty="0" smtClean="0"/>
              <a:t>сотрудником </a:t>
            </a:r>
            <a:r>
              <a:rPr lang="ru-RU" sz="1400" dirty="0"/>
              <a:t>Иркутского Дома народного творчества Эрастом </a:t>
            </a:r>
            <a:r>
              <a:rPr lang="ru-RU" sz="1400" dirty="0" smtClean="0"/>
              <a:t>Константиновичем </a:t>
            </a:r>
            <a:r>
              <a:rPr lang="ru-RU" sz="1400" dirty="0"/>
              <a:t>Филипповым в 40х годах прошлого века.</a:t>
            </a:r>
          </a:p>
          <a:p>
            <a:pPr marL="0" indent="0">
              <a:buNone/>
            </a:pPr>
            <a:r>
              <a:rPr lang="ru-RU" sz="1400" dirty="0"/>
              <a:t>Собрать эти богатства, показать их людям во всей </a:t>
            </a:r>
            <a:r>
              <a:rPr lang="ru-RU" sz="1400" dirty="0" smtClean="0"/>
              <a:t>первозданной</a:t>
            </a:r>
            <a:r>
              <a:rPr lang="ru-RU" sz="1400" dirty="0"/>
              <a:t>, самобытной красоте – это большое и сложное дело.</a:t>
            </a:r>
            <a:endParaRPr lang="ru-RU" sz="13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a956c46450e1847584fd382f605b0a6 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3119"/>
            <a:ext cx="3240360" cy="43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3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Как организовать работу по нематериальному этнокультурному достоянию народов РФ в муниципальном образовании?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Изучить закон о нематериальном этнокультурном достоянии народов РФ.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 Создать сообщество, экспертный совет из специалистов учреждений культуры городского/районного муниципального образования при управлении культуры МО.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3. Обсудить имеющийся опыт работы по выявлению объектов НКН.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4. Определить содержание и формы работы  на перспективу.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5. Составить план или программу действий по направлениям: выявление, изучение, использование, актуализация, сохранение, популяризация  нематериального этнокультурного достояния.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6. В начале 2023 года  принять и утвердить документ на местном самоуправлении.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7. Участвовать в проектах, фестивалях, выставках и конкурсах регионального и федерального значения.</a:t>
            </a: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8111"/>
            <a:ext cx="28358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29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499703"/>
            <a:ext cx="72008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sz="4800" b="1" dirty="0" smtClean="0">
              <a:solidFill>
                <a:schemeClr val="tx2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4800" b="1" dirty="0" smtClean="0">
                <a:solidFill>
                  <a:schemeClr val="tx2"/>
                </a:solidFill>
              </a:rPr>
              <a:t>Спасибо </a:t>
            </a:r>
            <a:r>
              <a:rPr lang="ru-RU" sz="4800" b="1" dirty="0">
                <a:solidFill>
                  <a:schemeClr val="tx2"/>
                </a:solidFill>
              </a:rPr>
              <a:t>за </a:t>
            </a:r>
            <a:r>
              <a:rPr lang="ru-RU" sz="4800" b="1" dirty="0" smtClean="0">
                <a:solidFill>
                  <a:schemeClr val="tx2"/>
                </a:solidFill>
              </a:rPr>
              <a:t>внимание!</a:t>
            </a: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ГБУК </a:t>
            </a:r>
            <a:r>
              <a:rPr lang="ru-RU" sz="2400" dirty="0">
                <a:solidFill>
                  <a:schemeClr val="tx2"/>
                </a:solidFill>
              </a:rPr>
              <a:t>«ИОДНТ»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8 (3952) 24-27-31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</a:rPr>
              <a:t>metodiodnt</a:t>
            </a:r>
            <a:r>
              <a:rPr lang="ru-RU" sz="2400" dirty="0">
                <a:solidFill>
                  <a:schemeClr val="tx2"/>
                </a:solidFill>
              </a:rPr>
              <a:t>@</a:t>
            </a:r>
            <a:r>
              <a:rPr lang="en-US" sz="2400" dirty="0">
                <a:solidFill>
                  <a:schemeClr val="tx2"/>
                </a:solidFill>
              </a:rPr>
              <a:t>mail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r>
              <a:rPr lang="en-US" sz="2400" dirty="0" err="1">
                <a:solidFill>
                  <a:schemeClr val="tx2"/>
                </a:solidFill>
              </a:rPr>
              <a:t>ru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61" y="548680"/>
            <a:ext cx="32099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606712"/>
            <a:ext cx="6084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Содержание деятельности по нематериальному культурному наследию</a:t>
            </a:r>
          </a:p>
          <a:p>
            <a:endParaRPr lang="ru-RU" cap="all" dirty="0"/>
          </a:p>
          <a:p>
            <a:r>
              <a:rPr lang="ru-RU" b="1" i="1" dirty="0" smtClean="0"/>
              <a:t>1. Изучение</a:t>
            </a:r>
            <a:r>
              <a:rPr lang="ru-RU" b="1" dirty="0" smtClean="0"/>
              <a:t> </a:t>
            </a:r>
            <a:r>
              <a:rPr lang="ru-RU" b="1" dirty="0"/>
              <a:t>нематериального культурного наследия </a:t>
            </a:r>
            <a:r>
              <a:rPr lang="ru-RU" dirty="0"/>
              <a:t>– это комплекс мероприятий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экспедиции, интервьюирование, работа в архивах </a:t>
            </a:r>
            <a:r>
              <a:rPr lang="ru-RU" dirty="0"/>
              <a:t>и т.д.), направленных на выявление, описание и систематизацию всех форм нематериального культурного наследия.</a:t>
            </a:r>
          </a:p>
          <a:p>
            <a:r>
              <a:rPr lang="ru-RU" b="1" i="1" dirty="0" smtClean="0"/>
              <a:t>2. Сохранение</a:t>
            </a:r>
            <a:r>
              <a:rPr lang="ru-RU" b="1" dirty="0" smtClean="0"/>
              <a:t> </a:t>
            </a:r>
            <a:r>
              <a:rPr lang="ru-RU" b="1" dirty="0"/>
              <a:t>нематериального культурного наследия </a:t>
            </a:r>
            <a:r>
              <a:rPr lang="ru-RU" dirty="0"/>
              <a:t>– это меры, направленные на обеспечение жизнеспособности объектов нематериального культурного наследия (далее – ОНКН), то есть сохранение их в оригинальной, неизменной форме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научные издания, видеофильмы, размещение в реестре ОНКН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ru-RU" b="1" i="1" dirty="0" smtClean="0"/>
              <a:t>3. Популяризация</a:t>
            </a:r>
            <a:r>
              <a:rPr lang="ru-RU" b="1" dirty="0" smtClean="0"/>
              <a:t> </a:t>
            </a:r>
            <a:r>
              <a:rPr lang="ru-RU" b="1" dirty="0"/>
              <a:t>нематериального культурного наследия </a:t>
            </a:r>
            <a:r>
              <a:rPr lang="ru-RU" dirty="0"/>
              <a:t>– это проведение </a:t>
            </a:r>
            <a:r>
              <a:rPr lang="ru-RU" dirty="0" smtClean="0"/>
              <a:t>культурно-досуговых и информационно-просветительских мероприятий</a:t>
            </a:r>
            <a:r>
              <a:rPr lang="ru-RU" dirty="0"/>
              <a:t>, целью которых является распространение знаний и информации об ОНКН.</a:t>
            </a:r>
          </a:p>
        </p:txBody>
      </p:sp>
      <p:pic>
        <p:nvPicPr>
          <p:cNvPr id="4098" name="Picture 2" descr="C:\Users\КородюкГМ\Documents\2022 ГОД культурного наследия\Логотип Года культурного наследия\trikolor_RGB God Kult_Naslediya_LOGO_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8110"/>
            <a:ext cx="1387519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3093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5" name="Рисунок 4" descr="C:\Users\КанцедаловаЕС\Desktop\Скриншоты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6940352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621330"/>
            <a:ext cx="6264696" cy="719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Проблемы по организации деятельности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Рисунок 3" descr="C:\Users\КанцедаловаЕС\Desktop\Скриншоты\Скриншот 07-12-2022 1725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04855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21330"/>
            <a:ext cx="6264696" cy="719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Проблемы по организации деятельности НКН: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образовательный уровень специалистов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Рисунок 3" descr="C:\Users\КанцедаловаЕС\Desktop\Скриншоты\Скриншот 07-12-2022 1725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76872"/>
            <a:ext cx="7198718" cy="39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8846" y="476672"/>
            <a:ext cx="1818930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6224" y="585504"/>
            <a:ext cx="4608512" cy="719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ОБУЧЕНИЕ СПЕЦИАЛИСТОВ по изучению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36" y="0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3"/>
            <a:ext cx="7563873" cy="44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6224" y="585504"/>
            <a:ext cx="4608512" cy="719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ОБУЧЕНИЕ СПЕЦИАЛИСТОВ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сохранению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Рисунок 3" descr="C:\Users\КанцедаловаЕС\Desktop\Скриншоты\Скриншот 07-12-2022 1726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7768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21330"/>
            <a:ext cx="6264696" cy="719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</a:rPr>
              <a:t>Количество 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изучению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Documents\Исследования\Портрет руководителя КДУ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613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58042"/>
            <a:ext cx="58326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</a:rPr>
              <a:t>Формы мероприятий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изучению НКН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КанцедаловаЕС\Desktop\Скриншоты\Скриншот 07-12-2022 172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5730"/>
            <a:ext cx="6840759" cy="448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476672"/>
            <a:ext cx="1339432" cy="100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669</Words>
  <Application>Microsoft Office PowerPoint</Application>
  <PresentationFormat>Экран (4:3)</PresentationFormat>
  <Paragraphs>137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Результаты анкетирования муниципальных КДУ «Изучение, сохранение и популяризация нематериального культурного наследия в культурно-досуговых учреждениях Иркутской области» в сентябре-октябре 2022 года  Кородюк Г.М., зав.отделом анализа и методики клубной работы  ГБУК «ИОДНТ»   </vt:lpstr>
      <vt:lpstr>                                       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 НЕМАТЕРИАЛЬНОМ ЭТНОКУЛЬТУРНОМ  ДОСТОЯНИИ  Российской Федерации</vt:lpstr>
      <vt:lpstr>ФЕДЕРАЛЬНЫЙ ЗАКОН О НЕМАТЕРИАЛЬНОМ ЭТНОКУЛЬТУРНОМ  ДОСТОЯНИИ  Российской Федерации</vt:lpstr>
      <vt:lpstr>ФЕДЕРАЛЬНЫЙ ЗАКОН О НЕМАТЕРИАЛЬНОМ ЭТНОКУЛЬТУРНОМ  ДОСТОЯНИИ  Российской Федерации</vt:lpstr>
      <vt:lpstr>ПРИМЕРЫ объектов нематериального  культурного наследия в Иркутской области:  Тофаларский народный праздник «Аргамчи Ыры» </vt:lpstr>
      <vt:lpstr>Чалдонское одноигольное вязание</vt:lpstr>
      <vt:lpstr> Народная певческая культура Иркутской области  </vt:lpstr>
      <vt:lpstr>Сохранение культурного наследия</vt:lpstr>
      <vt:lpstr>Танцы Иркутской области. Рисунки. Разводки. Переходы. http://iodnt.ru/izdaniya/141-sbornik-khoreografii</vt:lpstr>
      <vt:lpstr>Как организовать работу по нематериальному этнокультурному достоянию народов РФ в муниципальном образовании?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руководителя  культурно-досугового учреждения Иркутской области</dc:title>
  <dc:creator>Бажина Ульяна Николаевна</dc:creator>
  <cp:lastModifiedBy>КородюкГМ</cp:lastModifiedBy>
  <cp:revision>250</cp:revision>
  <dcterms:created xsi:type="dcterms:W3CDTF">2018-11-14T02:11:40Z</dcterms:created>
  <dcterms:modified xsi:type="dcterms:W3CDTF">2022-12-15T09:07:03Z</dcterms:modified>
</cp:coreProperties>
</file>