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4"/>
  </p:notesMasterIdLst>
  <p:sldIdLst>
    <p:sldId id="256" r:id="rId2"/>
    <p:sldId id="303" r:id="rId3"/>
    <p:sldId id="306" r:id="rId4"/>
    <p:sldId id="307" r:id="rId5"/>
    <p:sldId id="308" r:id="rId6"/>
    <p:sldId id="310" r:id="rId7"/>
    <p:sldId id="311" r:id="rId8"/>
    <p:sldId id="309" r:id="rId9"/>
    <p:sldId id="314" r:id="rId10"/>
    <p:sldId id="312" r:id="rId11"/>
    <p:sldId id="313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57E3420-DB21-45AE-B4B3-01DDB3CEBFD3}">
          <p14:sldIdLst>
            <p14:sldId id="256"/>
            <p14:sldId id="303"/>
            <p14:sldId id="306"/>
            <p14:sldId id="307"/>
            <p14:sldId id="308"/>
            <p14:sldId id="310"/>
            <p14:sldId id="311"/>
            <p14:sldId id="309"/>
            <p14:sldId id="314"/>
            <p14:sldId id="312"/>
            <p14:sldId id="313"/>
          </p14:sldIdLst>
        </p14:section>
        <p14:section name="Раздел без заголовка" id="{63286EA8-2A9C-4C3E-8196-BAABE5531083}">
          <p14:sldIdLst>
            <p14:sldId id="267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0696"/>
    <a:srgbClr val="6BD375"/>
    <a:srgbClr val="007A37"/>
    <a:srgbClr val="3BC548"/>
    <a:srgbClr val="386B23"/>
    <a:srgbClr val="C8EECC"/>
    <a:srgbClr val="57CD62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77" autoAdjust="0"/>
  </p:normalViewPr>
  <p:slideViewPr>
    <p:cSldViewPr>
      <p:cViewPr>
        <p:scale>
          <a:sx n="86" d="100"/>
          <a:sy n="86" d="100"/>
        </p:scale>
        <p:origin x="-72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5CABC-E530-4668-806E-8B40D7231AEF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1239F-EFC3-46E5-9DB2-D6ECDFB15C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56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1239F-EFC3-46E5-9DB2-D6ECDFB15C1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9129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1239F-EFC3-46E5-9DB2-D6ECDFB15C1D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912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1239F-EFC3-46E5-9DB2-D6ECDFB15C1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912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1239F-EFC3-46E5-9DB2-D6ECDFB15C1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912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1239F-EFC3-46E5-9DB2-D6ECDFB15C1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9129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1239F-EFC3-46E5-9DB2-D6ECDFB15C1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912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1239F-EFC3-46E5-9DB2-D6ECDFB15C1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9129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1239F-EFC3-46E5-9DB2-D6ECDFB15C1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9129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1239F-EFC3-46E5-9DB2-D6ECDFB15C1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9129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1239F-EFC3-46E5-9DB2-D6ECDFB15C1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912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ocuments\Documents\Исследования\Портрет руководителя КДУ 2018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9088"/>
            <a:ext cx="9485283" cy="68970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348880"/>
            <a:ext cx="7312896" cy="3168352"/>
          </a:xfrm>
        </p:spPr>
        <p:txBody>
          <a:bodyPr>
            <a:normAutofit/>
          </a:bodyPr>
          <a:lstStyle/>
          <a:p>
            <a:r>
              <a:rPr lang="ru-RU" sz="1600" b="1" cap="all" dirty="0" smtClean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ОБЛАСТНАЯ </a:t>
            </a:r>
            <a:r>
              <a:rPr lang="ru-RU" sz="1600" b="1" cap="all" dirty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КОНФЕРЕНЦИЯ </a:t>
            </a:r>
            <a:r>
              <a:rPr lang="ru-RU" sz="2400" b="1" cap="all" dirty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ru-RU" sz="2400" b="1" cap="all" dirty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2400" b="1" cap="all" dirty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«ИННОВАЦИЯ В ТРАДИЦИИ»</a:t>
            </a:r>
            <a:br>
              <a:rPr lang="ru-RU" sz="2400" b="1" cap="all" dirty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1300" cap="all" dirty="0" smtClean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СЕКЦИЯ </a:t>
            </a:r>
            <a:r>
              <a:rPr lang="ru-RU" sz="1300" b="1" cap="all" dirty="0" smtClean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ru-RU" sz="1300" b="1" cap="all" dirty="0" smtClean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1300" cap="all" dirty="0" smtClean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«</a:t>
            </a:r>
            <a:r>
              <a:rPr lang="ru-RU" sz="1300" dirty="0" smtClean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Менеджмент культурно-досуговых учреждений: практика управленческой деятельности руководителя, задачи и перспективы»</a:t>
            </a:r>
            <a:br>
              <a:rPr lang="ru-RU" sz="1300" dirty="0" smtClean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тема</a:t>
            </a:r>
            <a:b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«Вести из области». </a:t>
            </a:r>
            <a:br>
              <a:rPr lang="ru-RU" sz="22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Популяризация Года культурного наследия»</a:t>
            </a:r>
            <a:br>
              <a:rPr lang="ru-RU" sz="22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1300" b="1" cap="all" dirty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12-13 декабря 2022 года</a:t>
            </a:r>
            <a:br>
              <a:rPr lang="ru-RU" sz="1300" b="1" cap="all" dirty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endParaRPr lang="ru-RU" sz="13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C:\Users\user\Documents\Documents\Исследования\Портрет руководителя КДУ 2018\zastavka_лого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1880" y="548680"/>
            <a:ext cx="2258379" cy="169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ocuments\Documents\Исследования\Портрет руководителя КДУ 2018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9088"/>
            <a:ext cx="9467528" cy="68970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pPr lvl="0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Авторы статей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 smtClean="0"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 smtClean="0">
                <a:latin typeface="Arial" pitchFamily="34" charset="0"/>
                <a:cs typeface="Arial" pitchFamily="34" charset="0"/>
              </a:rPr>
            </a:br>
            <a:endParaRPr lang="ru-RU" sz="1300" b="1" dirty="0">
              <a:solidFill>
                <a:srgbClr val="00B05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sz="2800" b="1" dirty="0" smtClean="0"/>
              <a:t>г. Усть-Илимск: </a:t>
            </a:r>
            <a:r>
              <a:rPr lang="ru-RU" sz="2000" dirty="0" smtClean="0"/>
              <a:t>Татьяна Рычкова, Евгения </a:t>
            </a:r>
            <a:r>
              <a:rPr lang="ru-RU" sz="2000" dirty="0" err="1" smtClean="0"/>
              <a:t>Макарцова</a:t>
            </a:r>
            <a:r>
              <a:rPr lang="ru-RU" sz="2000" dirty="0" smtClean="0"/>
              <a:t>, Светлана Байрамова, Ирина Войтенко, Вера Баженова</a:t>
            </a:r>
          </a:p>
          <a:p>
            <a:pPr algn="just"/>
            <a:r>
              <a:rPr lang="ru-RU" sz="2800" b="1" dirty="0" err="1" smtClean="0"/>
              <a:t>Тайшетский</a:t>
            </a:r>
            <a:r>
              <a:rPr lang="ru-RU" sz="2800" b="1" dirty="0" smtClean="0"/>
              <a:t> район: </a:t>
            </a:r>
            <a:r>
              <a:rPr lang="ru-RU" sz="2000" dirty="0" smtClean="0"/>
              <a:t>Татьяна Романова, Наталья </a:t>
            </a:r>
            <a:r>
              <a:rPr lang="ru-RU" sz="2000" dirty="0" err="1" smtClean="0"/>
              <a:t>Гапонько</a:t>
            </a:r>
            <a:r>
              <a:rPr lang="ru-RU" sz="2000" dirty="0" smtClean="0"/>
              <a:t>, Ксения </a:t>
            </a:r>
            <a:r>
              <a:rPr lang="ru-RU" sz="2000" dirty="0" err="1" smtClean="0"/>
              <a:t>Жмулева</a:t>
            </a:r>
            <a:r>
              <a:rPr lang="ru-RU" sz="2000" dirty="0" smtClean="0"/>
              <a:t>, Оксана Николаева, Валентина Ильина, Елена </a:t>
            </a:r>
            <a:r>
              <a:rPr lang="ru-RU" sz="2000" dirty="0" err="1" smtClean="0"/>
              <a:t>Далинкевич</a:t>
            </a:r>
            <a:r>
              <a:rPr lang="ru-RU" sz="2000" dirty="0" smtClean="0"/>
              <a:t>, Елена </a:t>
            </a:r>
            <a:r>
              <a:rPr lang="ru-RU" sz="2000" dirty="0" err="1" smtClean="0"/>
              <a:t>Ускова</a:t>
            </a:r>
            <a:r>
              <a:rPr lang="ru-RU" sz="2000" dirty="0" smtClean="0"/>
              <a:t>, Альбина </a:t>
            </a:r>
            <a:r>
              <a:rPr lang="ru-RU" sz="2000" dirty="0" err="1" smtClean="0"/>
              <a:t>Ромыш</a:t>
            </a:r>
            <a:r>
              <a:rPr lang="ru-RU" sz="2000" dirty="0" smtClean="0"/>
              <a:t>, Алена Михеенко, Ирина Морозова, Олеся </a:t>
            </a:r>
            <a:r>
              <a:rPr lang="ru-RU" sz="2000" dirty="0" err="1" smtClean="0"/>
              <a:t>Маковозова</a:t>
            </a:r>
            <a:r>
              <a:rPr lang="ru-RU" sz="2000" dirty="0" smtClean="0"/>
              <a:t>, Мария </a:t>
            </a:r>
            <a:r>
              <a:rPr lang="ru-RU" sz="2000" dirty="0" err="1" smtClean="0"/>
              <a:t>Ляуданскене</a:t>
            </a:r>
            <a:r>
              <a:rPr lang="ru-RU" sz="2000" dirty="0" smtClean="0"/>
              <a:t>, Наталья Перминова, Светлана Дранишникова, Лариса </a:t>
            </a:r>
            <a:r>
              <a:rPr lang="ru-RU" sz="2000" dirty="0" err="1" smtClean="0"/>
              <a:t>Жигулова</a:t>
            </a:r>
            <a:r>
              <a:rPr lang="ru-RU" sz="2000" dirty="0" smtClean="0"/>
              <a:t>, Елена Вяткина</a:t>
            </a:r>
          </a:p>
          <a:p>
            <a:pPr algn="just"/>
            <a:r>
              <a:rPr lang="ru-RU" sz="2800" b="1" dirty="0" smtClean="0"/>
              <a:t>г. Черемхово: </a:t>
            </a:r>
            <a:r>
              <a:rPr lang="ru-RU" sz="2000" dirty="0" smtClean="0"/>
              <a:t>Ирина Папина, Елена Ермакова</a:t>
            </a:r>
          </a:p>
          <a:p>
            <a:pPr algn="just"/>
            <a:r>
              <a:rPr lang="ru-RU" sz="2800" b="1" dirty="0" smtClean="0"/>
              <a:t>Черемховский район: </a:t>
            </a:r>
            <a:r>
              <a:rPr lang="ru-RU" sz="2000" dirty="0" smtClean="0"/>
              <a:t>Алена Овсянникова, Виктория </a:t>
            </a:r>
            <a:r>
              <a:rPr lang="ru-RU" sz="2000" dirty="0" err="1" smtClean="0"/>
              <a:t>Димова</a:t>
            </a:r>
            <a:r>
              <a:rPr lang="ru-RU" sz="2000" dirty="0" smtClean="0"/>
              <a:t>, Карина Шиш, Галина Сухова, Галина Макарова, Светлана </a:t>
            </a:r>
            <a:r>
              <a:rPr lang="ru-RU" sz="2000" dirty="0" err="1" smtClean="0"/>
              <a:t>Гацко</a:t>
            </a:r>
            <a:r>
              <a:rPr lang="ru-RU" sz="2000" dirty="0" smtClean="0"/>
              <a:t>, Тамара </a:t>
            </a:r>
            <a:r>
              <a:rPr lang="ru-RU" sz="2000" dirty="0" err="1" smtClean="0"/>
              <a:t>Потылицына</a:t>
            </a:r>
            <a:r>
              <a:rPr lang="ru-RU" sz="2000" dirty="0" smtClean="0"/>
              <a:t>, Светлана </a:t>
            </a:r>
            <a:r>
              <a:rPr lang="ru-RU" sz="2000" dirty="0" err="1" smtClean="0"/>
              <a:t>Зианурова</a:t>
            </a:r>
            <a:endParaRPr lang="ru-RU" sz="2000" dirty="0"/>
          </a:p>
          <a:p>
            <a:pPr algn="just"/>
            <a:r>
              <a:rPr lang="ru-RU" sz="2800" b="1" dirty="0" err="1" smtClean="0"/>
              <a:t>Усольский</a:t>
            </a:r>
            <a:r>
              <a:rPr lang="ru-RU" sz="2800" b="1" dirty="0" smtClean="0"/>
              <a:t> район: </a:t>
            </a:r>
            <a:r>
              <a:rPr lang="ru-RU" sz="2000" dirty="0" smtClean="0"/>
              <a:t>Анастасия Татаринова, Ирина Федюшкина, Татьяна Новокрещенова, Екатерина Ермакова, Кристина Федькина, Галина Макарова, Татьяна </a:t>
            </a:r>
            <a:r>
              <a:rPr lang="ru-RU" sz="2000" dirty="0" err="1" smtClean="0"/>
              <a:t>Поднебесова</a:t>
            </a:r>
            <a:r>
              <a:rPr lang="ru-RU" sz="2000" dirty="0" smtClean="0"/>
              <a:t>, Елена Литовкина, Ольга Миронова, Лариса Гребнева</a:t>
            </a:r>
          </a:p>
          <a:p>
            <a:pPr algn="just"/>
            <a:r>
              <a:rPr lang="ru-RU" sz="2800" b="1" dirty="0" err="1" smtClean="0"/>
              <a:t>Куйтунский</a:t>
            </a:r>
            <a:r>
              <a:rPr lang="ru-RU" sz="2800" b="1" dirty="0" smtClean="0"/>
              <a:t> район: </a:t>
            </a:r>
            <a:r>
              <a:rPr lang="ru-RU" sz="2000" dirty="0" smtClean="0"/>
              <a:t>Наталья Иванишко, Игорь Калашников, Елена Бойко, Марина Рыкова, Людмила Николаева, Надежда Титоренко, Надежда Бурак, Александра </a:t>
            </a:r>
            <a:r>
              <a:rPr lang="ru-RU" sz="2000" dirty="0" err="1" smtClean="0"/>
              <a:t>Джанджгава</a:t>
            </a:r>
            <a:endParaRPr lang="ru-RU" sz="2000" dirty="0"/>
          </a:p>
          <a:p>
            <a:pPr algn="just"/>
            <a:endParaRPr lang="ru-RU" sz="2800" dirty="0" smtClean="0"/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4" name="Picture 2" descr="C:\Users\user\Documents\Documents\Исследования\Портрет руководителя КДУ 2018\zastavka_лого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08835" y="333282"/>
            <a:ext cx="1435165" cy="10794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2029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ocuments\Documents\Исследования\Портрет руководителя КДУ 2018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9088"/>
            <a:ext cx="9467528" cy="68970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pPr lvl="0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Победители по количеству публикаций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 smtClean="0"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 smtClean="0">
                <a:latin typeface="Arial" pitchFamily="34" charset="0"/>
                <a:cs typeface="Arial" pitchFamily="34" charset="0"/>
              </a:rPr>
            </a:br>
            <a:endParaRPr lang="ru-RU" sz="1300" b="1" dirty="0">
              <a:solidFill>
                <a:srgbClr val="00B05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1 </a:t>
            </a:r>
            <a:r>
              <a:rPr lang="ru-RU" sz="2400" b="1" dirty="0"/>
              <a:t>Рычкова Татьяна Анатольевна</a:t>
            </a:r>
            <a:r>
              <a:rPr lang="ru-RU" sz="2400" dirty="0"/>
              <a:t>, заведующий методическим отделом МАУК ГДК «Дружба» г. Усть-Илимска (28 </a:t>
            </a:r>
            <a:r>
              <a:rPr lang="ru-RU" sz="2400" dirty="0" err="1"/>
              <a:t>публ</a:t>
            </a:r>
            <a:r>
              <a:rPr lang="ru-RU" sz="2400" dirty="0"/>
              <a:t>.)</a:t>
            </a:r>
          </a:p>
          <a:p>
            <a:pPr marL="0" indent="0">
              <a:buNone/>
            </a:pPr>
            <a:r>
              <a:rPr lang="ru-RU" sz="2400" dirty="0"/>
              <a:t>2. </a:t>
            </a:r>
            <a:r>
              <a:rPr lang="ru-RU" sz="2400" b="1" dirty="0"/>
              <a:t>Литовкина Елена Викторовна</a:t>
            </a:r>
            <a:r>
              <a:rPr lang="ru-RU" sz="2400" dirty="0"/>
              <a:t>, заведующий ОСП РЦТТ, </a:t>
            </a:r>
            <a:r>
              <a:rPr lang="ru-RU" sz="2400" dirty="0" err="1"/>
              <a:t>Усольский</a:t>
            </a:r>
            <a:r>
              <a:rPr lang="ru-RU" sz="2400" dirty="0"/>
              <a:t> район, р. п. Мишелёвка  (17 </a:t>
            </a:r>
            <a:r>
              <a:rPr lang="ru-RU" sz="2400" dirty="0" err="1"/>
              <a:t>публ</a:t>
            </a:r>
            <a:r>
              <a:rPr lang="ru-RU" sz="2400" dirty="0"/>
              <a:t>.)</a:t>
            </a:r>
          </a:p>
          <a:p>
            <a:pPr marL="0" indent="0">
              <a:buNone/>
            </a:pPr>
            <a:r>
              <a:rPr lang="ru-RU" sz="2400" dirty="0"/>
              <a:t>3. </a:t>
            </a:r>
            <a:r>
              <a:rPr lang="ru-RU" sz="2400" b="1" dirty="0" err="1"/>
              <a:t>Гапонько</a:t>
            </a:r>
            <a:r>
              <a:rPr lang="ru-RU" sz="2400" b="1" dirty="0"/>
              <a:t> Наталья Николаевна</a:t>
            </a:r>
            <a:r>
              <a:rPr lang="ru-RU" sz="2400" dirty="0"/>
              <a:t>, методист МРДК «Юбилейный», </a:t>
            </a:r>
            <a:r>
              <a:rPr lang="ru-RU" sz="2400" dirty="0" err="1"/>
              <a:t>Тайшетский</a:t>
            </a:r>
            <a:r>
              <a:rPr lang="ru-RU" sz="2400" dirty="0"/>
              <a:t> район (12 </a:t>
            </a:r>
            <a:r>
              <a:rPr lang="ru-RU" sz="2400" dirty="0" err="1"/>
              <a:t>публ</a:t>
            </a:r>
            <a:r>
              <a:rPr lang="ru-RU" sz="2400" dirty="0"/>
              <a:t>.)</a:t>
            </a:r>
          </a:p>
          <a:p>
            <a:pPr marL="0" indent="0">
              <a:buNone/>
            </a:pPr>
            <a:r>
              <a:rPr lang="ru-RU" sz="2400" dirty="0"/>
              <a:t>4. </a:t>
            </a:r>
            <a:r>
              <a:rPr lang="ru-RU" sz="2400" b="1" dirty="0"/>
              <a:t>Романова Татьяна Павловна</a:t>
            </a:r>
            <a:r>
              <a:rPr lang="ru-RU" sz="2400" dirty="0"/>
              <a:t>, ведущий методист МРДК «Юбилейный», </a:t>
            </a:r>
            <a:r>
              <a:rPr lang="ru-RU" sz="2400" dirty="0" err="1"/>
              <a:t>Тайшетский</a:t>
            </a:r>
            <a:r>
              <a:rPr lang="ru-RU" sz="2400" dirty="0"/>
              <a:t> район (10 </a:t>
            </a:r>
            <a:r>
              <a:rPr lang="ru-RU" sz="2400" dirty="0" err="1"/>
              <a:t>публ</a:t>
            </a:r>
            <a:r>
              <a:rPr lang="ru-RU" sz="2400" dirty="0"/>
              <a:t>.)</a:t>
            </a:r>
          </a:p>
          <a:p>
            <a:pPr marL="0" indent="0">
              <a:buNone/>
            </a:pPr>
            <a:r>
              <a:rPr lang="ru-RU" sz="2400" dirty="0"/>
              <a:t>5. </a:t>
            </a:r>
            <a:r>
              <a:rPr lang="ru-RU" sz="2400" b="1" dirty="0" err="1"/>
              <a:t>Ляуданскене</a:t>
            </a:r>
            <a:r>
              <a:rPr lang="ru-RU" sz="2400" b="1" dirty="0"/>
              <a:t> Мария Александровна</a:t>
            </a:r>
            <a:r>
              <a:rPr lang="ru-RU" sz="2400" dirty="0"/>
              <a:t>, директор Центра культуры и кино «Надежда» г. Бирюсинска, </a:t>
            </a:r>
            <a:r>
              <a:rPr lang="ru-RU" sz="2400" dirty="0" err="1"/>
              <a:t>Тайшетский</a:t>
            </a:r>
            <a:r>
              <a:rPr lang="ru-RU" sz="2400" dirty="0"/>
              <a:t> район (9 </a:t>
            </a:r>
            <a:r>
              <a:rPr lang="ru-RU" sz="2400" dirty="0" err="1"/>
              <a:t>публ</a:t>
            </a:r>
            <a:r>
              <a:rPr lang="ru-RU" sz="2400" dirty="0"/>
              <a:t>.)</a:t>
            </a:r>
          </a:p>
          <a:p>
            <a:endParaRPr lang="ru-RU" sz="2800" dirty="0" smtClean="0"/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4" name="Picture 2" descr="C:\Users\user\Documents\Documents\Исследования\Портрет руководителя КДУ 2018\zastavka_лого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08835" y="333282"/>
            <a:ext cx="1435165" cy="10794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1332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ocuments\Documents\Исследования\Портрет руководителя КДУ 2018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556" y="1"/>
            <a:ext cx="9144000" cy="666139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929354"/>
          </a:xfrm>
        </p:spPr>
        <p:txBody>
          <a:bodyPr/>
          <a:lstStyle/>
          <a:p>
            <a:pPr algn="ctr">
              <a:buNone/>
            </a:pP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1187624" y="2499703"/>
            <a:ext cx="7200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4800" b="1" dirty="0">
                <a:solidFill>
                  <a:srgbClr val="FF0000"/>
                </a:solidFill>
              </a:rPr>
              <a:t>Спасибо за </a:t>
            </a:r>
            <a:r>
              <a:rPr lang="ru-RU" sz="4800" b="1" dirty="0" smtClean="0">
                <a:solidFill>
                  <a:srgbClr val="FF0000"/>
                </a:solidFill>
              </a:rPr>
              <a:t>внимание!</a:t>
            </a:r>
          </a:p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Спикер: Разумная Наталья Витальевна</a:t>
            </a:r>
          </a:p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ГБУК </a:t>
            </a:r>
            <a:r>
              <a:rPr lang="ru-RU" sz="2400" dirty="0">
                <a:solidFill>
                  <a:srgbClr val="FF0000"/>
                </a:solidFill>
              </a:rPr>
              <a:t>«ИОДНТ»</a:t>
            </a:r>
          </a:p>
          <a:p>
            <a:pPr algn="ctr"/>
            <a:r>
              <a:rPr lang="ru-RU" sz="2400" dirty="0">
                <a:solidFill>
                  <a:srgbClr val="FF0000"/>
                </a:solidFill>
              </a:rPr>
              <a:t>8 (3952) </a:t>
            </a:r>
            <a:r>
              <a:rPr lang="ru-RU" sz="2400" dirty="0" smtClean="0">
                <a:solidFill>
                  <a:srgbClr val="FF0000"/>
                </a:solidFill>
              </a:rPr>
              <a:t>24-23-21</a:t>
            </a:r>
            <a:endParaRPr lang="ru-RU" sz="2400" dirty="0">
              <a:solidFill>
                <a:srgbClr val="FF0000"/>
              </a:solidFill>
            </a:endParaRP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ocnt-info2010</a:t>
            </a:r>
            <a:r>
              <a:rPr lang="ru-RU" sz="2400" dirty="0" smtClean="0">
                <a:solidFill>
                  <a:srgbClr val="FF0000"/>
                </a:solidFill>
              </a:rPr>
              <a:t>@</a:t>
            </a:r>
            <a:r>
              <a:rPr lang="en-US" sz="2400" dirty="0" err="1" smtClean="0">
                <a:solidFill>
                  <a:srgbClr val="FF0000"/>
                </a:solidFill>
              </a:rPr>
              <a:t>yandex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  <a:r>
              <a:rPr lang="en-US" sz="2400" dirty="0" err="1">
                <a:solidFill>
                  <a:srgbClr val="FF0000"/>
                </a:solidFill>
              </a:rPr>
              <a:t>ru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ocuments\Documents\Исследования\Портрет руководителя КДУ 2018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9088"/>
            <a:ext cx="9467528" cy="68970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сайт ГБУК «ИОДНТ», вкладка</a:t>
            </a:r>
            <a:b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«Вести из области»</a:t>
            </a:r>
            <a:br>
              <a:rPr lang="ru-RU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 smtClean="0"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 smtClean="0">
                <a:latin typeface="Arial" pitchFamily="34" charset="0"/>
                <a:cs typeface="Arial" pitchFamily="34" charset="0"/>
              </a:rPr>
            </a:br>
            <a:endParaRPr lang="ru-RU" sz="1300" b="1" dirty="0">
              <a:solidFill>
                <a:srgbClr val="00B050"/>
              </a:solidFill>
            </a:endParaRPr>
          </a:p>
        </p:txBody>
      </p:sp>
      <p:pic>
        <p:nvPicPr>
          <p:cNvPr id="4" name="Picture 2" descr="C:\Users\user\Documents\Documents\Исследования\Портрет руководителя КДУ 2018\zastavka_лого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08835" y="333282"/>
            <a:ext cx="1435165" cy="1079494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696424"/>
              </p:ext>
            </p:extLst>
          </p:nvPr>
        </p:nvGraphicFramePr>
        <p:xfrm>
          <a:off x="3995936" y="4005064"/>
          <a:ext cx="3312368" cy="1998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</a:tblGrid>
              <a:tr h="1998248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2050" name="Picture 2" descr="C:\Users\ОстанинаНВ\Desktop\Вести 2022\Вести.png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3308"/>
            <a:ext cx="8686800" cy="4476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606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ocuments\Documents\Исследования\Портрет руководителя КДУ 2018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9088"/>
            <a:ext cx="9467528" cy="68970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и задачи вкладки</a:t>
            </a:r>
            <a:br>
              <a:rPr lang="ru-RU" sz="3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://www.iodnt.ru/vesti-iz-oblasti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 smtClean="0"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 smtClean="0">
                <a:latin typeface="Arial" pitchFamily="34" charset="0"/>
                <a:cs typeface="Arial" pitchFamily="34" charset="0"/>
              </a:rPr>
            </a:br>
            <a:endParaRPr lang="ru-RU" sz="1300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800" b="1" dirty="0" smtClean="0"/>
          </a:p>
          <a:p>
            <a:r>
              <a:rPr lang="ru-RU" sz="2800" b="1" dirty="0" smtClean="0"/>
              <a:t>Цель</a:t>
            </a:r>
            <a:r>
              <a:rPr lang="ru-RU" sz="2400" dirty="0" smtClean="0"/>
              <a:t> – создание единой площадки смотра деятельности   </a:t>
            </a:r>
          </a:p>
          <a:p>
            <a:pPr marL="0" indent="0">
              <a:buNone/>
            </a:pPr>
            <a:r>
              <a:rPr lang="ru-RU" sz="2400" dirty="0" smtClean="0"/>
              <a:t>                     всех КДУ Иркутской области.</a:t>
            </a:r>
          </a:p>
          <a:p>
            <a:pPr marL="0" indent="0">
              <a:buNone/>
            </a:pPr>
            <a:endParaRPr lang="ru-RU" sz="2800" b="1" dirty="0" smtClean="0"/>
          </a:p>
          <a:p>
            <a:r>
              <a:rPr lang="ru-RU" sz="2800" b="1" dirty="0" smtClean="0"/>
              <a:t>Задачи:</a:t>
            </a:r>
          </a:p>
          <a:p>
            <a:pPr marL="0" indent="0">
              <a:buNone/>
            </a:pPr>
            <a:r>
              <a:rPr lang="ru-RU" sz="2400" dirty="0" smtClean="0"/>
              <a:t>     1. популяризация деятельности КДУ;</a:t>
            </a:r>
          </a:p>
          <a:p>
            <a:pPr marL="0" indent="0">
              <a:buNone/>
            </a:pPr>
            <a:r>
              <a:rPr lang="ru-RU" sz="2400" dirty="0" smtClean="0"/>
              <a:t>     2. обмен опытом, знакомство;</a:t>
            </a:r>
          </a:p>
          <a:p>
            <a:pPr marL="0" indent="0">
              <a:buNone/>
            </a:pPr>
            <a:r>
              <a:rPr lang="ru-RU" sz="2400" dirty="0" smtClean="0"/>
              <a:t>     3. умение работать с текстами.</a:t>
            </a:r>
            <a:endParaRPr lang="ru-RU" sz="2400" dirty="0"/>
          </a:p>
        </p:txBody>
      </p:sp>
      <p:pic>
        <p:nvPicPr>
          <p:cNvPr id="4" name="Picture 2" descr="C:\Users\user\Documents\Documents\Исследования\Портрет руководителя КДУ 2018\zastavka_лого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08835" y="333282"/>
            <a:ext cx="1435165" cy="10794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1909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ocuments\Documents\Исследования\Портрет руководителя КДУ 2018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9088"/>
            <a:ext cx="9467528" cy="68970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pPr lvl="0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оформлению текста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 smtClean="0"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 smtClean="0">
                <a:latin typeface="Arial" pitchFamily="34" charset="0"/>
                <a:cs typeface="Arial" pitchFamily="34" charset="0"/>
              </a:rPr>
            </a:br>
            <a:endParaRPr lang="ru-RU" sz="1300" b="1" dirty="0">
              <a:solidFill>
                <a:srgbClr val="00B05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1. Название текста</a:t>
            </a:r>
          </a:p>
          <a:p>
            <a:r>
              <a:rPr lang="ru-RU" sz="2800" dirty="0" smtClean="0"/>
              <a:t>2. Лид (вступительная часть)</a:t>
            </a:r>
          </a:p>
          <a:p>
            <a:pPr marL="0" indent="0">
              <a:buNone/>
            </a:pPr>
            <a:r>
              <a:rPr lang="ru-RU" sz="2400" dirty="0" smtClean="0"/>
              <a:t>(информационный повод, привязка к дате и месту)</a:t>
            </a:r>
          </a:p>
          <a:p>
            <a:r>
              <a:rPr lang="ru-RU" sz="2800" dirty="0" smtClean="0"/>
              <a:t>3. Основной текст</a:t>
            </a:r>
          </a:p>
          <a:p>
            <a:pPr marL="0" indent="0">
              <a:buNone/>
            </a:pPr>
            <a:r>
              <a:rPr lang="ru-RU" sz="2400" dirty="0" smtClean="0"/>
              <a:t>(раскрыть тему, рассказать интересные факты и нюансы, протокол отдельным файлом, фотографии, аудио и видео)</a:t>
            </a:r>
          </a:p>
          <a:p>
            <a:r>
              <a:rPr lang="ru-RU" sz="2800" dirty="0" smtClean="0"/>
              <a:t>4. Вывод, заключительная часть</a:t>
            </a:r>
          </a:p>
          <a:p>
            <a:r>
              <a:rPr lang="ru-RU" sz="2800" dirty="0" smtClean="0"/>
              <a:t>5. Подпись</a:t>
            </a:r>
          </a:p>
          <a:p>
            <a:pPr marL="0" indent="0">
              <a:buNone/>
            </a:pPr>
            <a:r>
              <a:rPr lang="ru-RU" sz="2400" dirty="0" smtClean="0"/>
              <a:t>(фамилия, имя, должность, место работы, населенный пункт)</a:t>
            </a:r>
            <a:endParaRPr lang="ru-RU" sz="2400" dirty="0"/>
          </a:p>
        </p:txBody>
      </p:sp>
      <p:pic>
        <p:nvPicPr>
          <p:cNvPr id="4" name="Picture 2" descr="C:\Users\user\Documents\Documents\Исследования\Портрет руководителя КДУ 2018\zastavka_лого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08835" y="333282"/>
            <a:ext cx="1435165" cy="10794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4013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ocuments\Documents\Исследования\Портрет руководителя КДУ 2018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9088"/>
            <a:ext cx="9467528" cy="68970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pPr lvl="0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Темы и количество публикаций в 2022 г.</a:t>
            </a:r>
            <a:r>
              <a:rPr lang="ru-RU" sz="3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 smtClean="0"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 smtClean="0">
                <a:latin typeface="Arial" pitchFamily="34" charset="0"/>
                <a:cs typeface="Arial" pitchFamily="34" charset="0"/>
              </a:rPr>
            </a:br>
            <a:endParaRPr lang="ru-RU" sz="1300" b="1" dirty="0">
              <a:solidFill>
                <a:srgbClr val="00B05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/>
              <a:t>1. Праздники </a:t>
            </a:r>
            <a:r>
              <a:rPr lang="ru-RU" sz="1800" dirty="0" smtClean="0"/>
              <a:t>(государственные, военные, семейные) </a:t>
            </a:r>
            <a:r>
              <a:rPr lang="ru-RU" sz="2400" dirty="0" smtClean="0"/>
              <a:t>– 29 </a:t>
            </a:r>
          </a:p>
          <a:p>
            <a:r>
              <a:rPr lang="ru-RU" sz="2800" dirty="0" smtClean="0"/>
              <a:t>2. Праздники </a:t>
            </a:r>
            <a:r>
              <a:rPr lang="ru-RU" sz="1800" dirty="0" smtClean="0"/>
              <a:t>(детские) </a:t>
            </a:r>
            <a:r>
              <a:rPr lang="ru-RU" sz="2800" dirty="0" smtClean="0"/>
              <a:t>– 10 </a:t>
            </a:r>
          </a:p>
          <a:p>
            <a:r>
              <a:rPr lang="ru-RU" sz="2800" dirty="0" smtClean="0"/>
              <a:t>3. Праздники </a:t>
            </a:r>
            <a:r>
              <a:rPr lang="ru-RU" sz="1800" dirty="0" smtClean="0"/>
              <a:t>(народные)</a:t>
            </a:r>
            <a:r>
              <a:rPr lang="ru-RU" sz="2800" dirty="0" smtClean="0"/>
              <a:t> – 10 </a:t>
            </a:r>
          </a:p>
          <a:p>
            <a:r>
              <a:rPr lang="ru-RU" sz="2800" dirty="0" smtClean="0"/>
              <a:t>4. Мастер-классы – 5 </a:t>
            </a:r>
          </a:p>
          <a:p>
            <a:r>
              <a:rPr lang="ru-RU" sz="2800" dirty="0" smtClean="0"/>
              <a:t>5. Конкурсы – 8 </a:t>
            </a:r>
          </a:p>
          <a:p>
            <a:r>
              <a:rPr lang="ru-RU" sz="2800" dirty="0" smtClean="0"/>
              <a:t>6. Концерты – 30 </a:t>
            </a:r>
          </a:p>
          <a:p>
            <a:r>
              <a:rPr lang="ru-RU" sz="2800" dirty="0" smtClean="0"/>
              <a:t>7. Фестивали – 22 </a:t>
            </a:r>
          </a:p>
          <a:p>
            <a:r>
              <a:rPr lang="ru-RU" sz="2800" dirty="0" smtClean="0"/>
              <a:t>8. Театр – 18 </a:t>
            </a:r>
          </a:p>
          <a:p>
            <a:r>
              <a:rPr lang="ru-RU" sz="2800" dirty="0" smtClean="0"/>
              <a:t>9. Экскурсии, путешествия – 4</a:t>
            </a:r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4" name="Picture 2" descr="C:\Users\user\Documents\Documents\Исследования\Портрет руководителя КДУ 2018\zastavka_лого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08835" y="333282"/>
            <a:ext cx="1435165" cy="10794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6389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ocuments\Documents\Исследования\Портрет руководителя КДУ 2018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9088"/>
            <a:ext cx="9467528" cy="68970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pPr lvl="0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Темы и количество публикаций в 2022 г.</a:t>
            </a:r>
            <a:r>
              <a:rPr lang="ru-RU" sz="3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 smtClean="0"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 smtClean="0">
                <a:latin typeface="Arial" pitchFamily="34" charset="0"/>
                <a:cs typeface="Arial" pitchFamily="34" charset="0"/>
              </a:rPr>
            </a:br>
            <a:endParaRPr lang="ru-RU" sz="1300" b="1" dirty="0">
              <a:solidFill>
                <a:srgbClr val="00B05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ru-RU" sz="2800" dirty="0" smtClean="0"/>
              <a:t>10. Патриотические акции </a:t>
            </a:r>
            <a:r>
              <a:rPr lang="ru-RU" sz="2400" dirty="0" smtClean="0"/>
              <a:t>– 6 </a:t>
            </a:r>
          </a:p>
          <a:p>
            <a:r>
              <a:rPr lang="ru-RU" sz="2800" dirty="0" smtClean="0"/>
              <a:t>11. Проекты</a:t>
            </a:r>
            <a:r>
              <a:rPr lang="ru-RU" sz="1800" dirty="0" smtClean="0"/>
              <a:t> </a:t>
            </a:r>
            <a:r>
              <a:rPr lang="ru-RU" sz="2800" dirty="0" smtClean="0"/>
              <a:t>– 5 </a:t>
            </a:r>
          </a:p>
          <a:p>
            <a:r>
              <a:rPr lang="ru-RU" sz="2800" dirty="0" smtClean="0"/>
              <a:t>12. Творческие встречи – 3 </a:t>
            </a:r>
          </a:p>
          <a:p>
            <a:r>
              <a:rPr lang="ru-RU" sz="2800" dirty="0" smtClean="0"/>
              <a:t>13. Презентация издания – 1 </a:t>
            </a:r>
          </a:p>
          <a:p>
            <a:r>
              <a:rPr lang="ru-RU" sz="2800" dirty="0" smtClean="0"/>
              <a:t>14. Достижения </a:t>
            </a:r>
            <a:r>
              <a:rPr lang="ru-RU" sz="1800" dirty="0" smtClean="0"/>
              <a:t>(награды, присвоение звания)</a:t>
            </a:r>
            <a:r>
              <a:rPr lang="ru-RU" sz="2800" dirty="0" smtClean="0"/>
              <a:t> – 2 </a:t>
            </a:r>
          </a:p>
          <a:p>
            <a:r>
              <a:rPr lang="ru-RU" sz="2800" dirty="0" smtClean="0"/>
              <a:t>15. Семинар, тематические уроки – 2 </a:t>
            </a:r>
          </a:p>
          <a:p>
            <a:r>
              <a:rPr lang="ru-RU" sz="2800" dirty="0" smtClean="0"/>
              <a:t>16. Юбилеи – 2 </a:t>
            </a:r>
          </a:p>
          <a:p>
            <a:r>
              <a:rPr lang="ru-RU" sz="2800" dirty="0" smtClean="0"/>
              <a:t>17. Выставки – 2</a:t>
            </a:r>
          </a:p>
          <a:p>
            <a:endParaRPr lang="ru-RU" sz="2400" dirty="0"/>
          </a:p>
        </p:txBody>
      </p:sp>
      <p:pic>
        <p:nvPicPr>
          <p:cNvPr id="4" name="Picture 2" descr="C:\Users\user\Documents\Documents\Исследования\Портрет руководителя КДУ 2018\zastavka_лого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08835" y="333282"/>
            <a:ext cx="1435165" cy="10794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9767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ocuments\Documents\Исследования\Портрет руководителя КДУ 2018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9088"/>
            <a:ext cx="9467528" cy="68970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440160"/>
          </a:xfrm>
        </p:spPr>
        <p:txBody>
          <a:bodyPr>
            <a:normAutofit fontScale="90000"/>
          </a:bodyPr>
          <a:lstStyle/>
          <a:p>
            <a:pPr lvl="0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Темы публикаций </a:t>
            </a:r>
            <a:br>
              <a:rPr lang="ru-RU" sz="2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Годе </a:t>
            </a:r>
            <a:r>
              <a:rPr lang="ru-RU" sz="2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культурного  наследия</a:t>
            </a:r>
            <a:br>
              <a:rPr lang="ru-RU" sz="2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народов </a:t>
            </a:r>
            <a:r>
              <a:rPr lang="ru-RU" sz="2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России, 2022 г.</a:t>
            </a:r>
            <a:br>
              <a:rPr lang="ru-RU" sz="2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 smtClean="0"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 smtClean="0">
                <a:latin typeface="Arial" pitchFamily="34" charset="0"/>
                <a:cs typeface="Arial" pitchFamily="34" charset="0"/>
              </a:rPr>
            </a:br>
            <a:endParaRPr lang="ru-RU" sz="1300" b="1" dirty="0">
              <a:solidFill>
                <a:srgbClr val="00B05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/>
          </a:bodyPr>
          <a:lstStyle/>
          <a:p>
            <a:r>
              <a:rPr lang="ru-RU" sz="2800" dirty="0" smtClean="0"/>
              <a:t>«Путешествие автоклуба в Год культурного наследия»,</a:t>
            </a:r>
            <a:r>
              <a:rPr lang="ru-RU" sz="2800" dirty="0"/>
              <a:t> </a:t>
            </a:r>
            <a:r>
              <a:rPr lang="ru-RU" sz="1800" dirty="0"/>
              <a:t>Галина </a:t>
            </a:r>
            <a:r>
              <a:rPr lang="ru-RU" sz="1800" dirty="0" smtClean="0"/>
              <a:t>Сухова, зав. автоклубом МКУК «</a:t>
            </a:r>
            <a:r>
              <a:rPr lang="ru-RU" sz="1800" dirty="0" err="1"/>
              <a:t>Межпоселенческий</a:t>
            </a:r>
            <a:r>
              <a:rPr lang="ru-RU" sz="1800" dirty="0"/>
              <a:t> культурный центр администрации Черемховского районного муниципального образования</a:t>
            </a:r>
            <a:r>
              <a:rPr lang="ru-RU" sz="1800" dirty="0" smtClean="0"/>
              <a:t>» 16.02.2022 </a:t>
            </a:r>
          </a:p>
          <a:p>
            <a:pPr marL="0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(105 просмотров)</a:t>
            </a:r>
          </a:p>
          <a:p>
            <a:r>
              <a:rPr lang="ru-RU" sz="2800" dirty="0" smtClean="0"/>
              <a:t>«Старт </a:t>
            </a:r>
            <a:r>
              <a:rPr lang="ru-RU" sz="2800" dirty="0"/>
              <a:t>Года культурного наследия народов России в </a:t>
            </a:r>
            <a:r>
              <a:rPr lang="ru-RU" sz="2800" dirty="0" smtClean="0"/>
              <a:t>Саянске», </a:t>
            </a:r>
            <a:r>
              <a:rPr lang="ru-RU" sz="1800" dirty="0" smtClean="0"/>
              <a:t>информация Управления </a:t>
            </a:r>
            <a:r>
              <a:rPr lang="ru-RU" sz="1800" dirty="0"/>
              <a:t>культуры </a:t>
            </a:r>
            <a:r>
              <a:rPr lang="ru-RU" sz="1800" dirty="0" smtClean="0"/>
              <a:t>Саянска 17.02.2022 </a:t>
            </a:r>
          </a:p>
          <a:p>
            <a:pPr marL="0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(122 просмотра)</a:t>
            </a:r>
            <a:endParaRPr lang="ru-RU" sz="1800" dirty="0"/>
          </a:p>
          <a:p>
            <a:endParaRPr lang="ru-RU" sz="2800" dirty="0"/>
          </a:p>
          <a:p>
            <a:endParaRPr lang="ru-RU" sz="2800" dirty="0" smtClean="0"/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4" name="Picture 2" descr="C:\Users\user\Documents\Documents\Исследования\Портрет руководителя КДУ 2018\zastavka_лого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08835" y="333282"/>
            <a:ext cx="1435165" cy="10794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5878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ocuments\Documents\Исследования\Портрет руководителя КДУ 2018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9088"/>
            <a:ext cx="9467528" cy="68970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pPr lvl="0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публикаций по районам </a:t>
            </a:r>
            <a:br>
              <a:rPr lang="ru-RU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«Вести из области» – 2022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 smtClean="0"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 smtClean="0">
                <a:latin typeface="Arial" pitchFamily="34" charset="0"/>
                <a:cs typeface="Arial" pitchFamily="34" charset="0"/>
              </a:rPr>
            </a:br>
            <a:endParaRPr lang="ru-RU" sz="1300" b="1" dirty="0">
              <a:solidFill>
                <a:srgbClr val="00B05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Всего публикаций: 163 </a:t>
            </a:r>
            <a:r>
              <a:rPr lang="ru-RU" sz="2800" dirty="0" smtClean="0"/>
              <a:t>(2020 </a:t>
            </a:r>
            <a:r>
              <a:rPr lang="ru-RU" sz="2800" smtClean="0"/>
              <a:t>– 93, </a:t>
            </a:r>
            <a:r>
              <a:rPr lang="ru-RU" sz="2800" dirty="0" smtClean="0"/>
              <a:t>2021 – 163)</a:t>
            </a:r>
          </a:p>
          <a:p>
            <a:r>
              <a:rPr lang="ru-RU" sz="2000" dirty="0" err="1"/>
              <a:t>Тайшетский</a:t>
            </a:r>
            <a:r>
              <a:rPr lang="ru-RU" sz="2000" dirty="0"/>
              <a:t> район – 53</a:t>
            </a:r>
          </a:p>
          <a:p>
            <a:r>
              <a:rPr lang="ru-RU" sz="2000" dirty="0" smtClean="0"/>
              <a:t>Усть-Илимск – 38</a:t>
            </a:r>
          </a:p>
          <a:p>
            <a:r>
              <a:rPr lang="ru-RU" sz="2000" dirty="0" err="1"/>
              <a:t>Усольский</a:t>
            </a:r>
            <a:r>
              <a:rPr lang="ru-RU" sz="2000" dirty="0"/>
              <a:t> район – 35</a:t>
            </a:r>
          </a:p>
          <a:p>
            <a:r>
              <a:rPr lang="ru-RU" sz="2000" dirty="0" err="1"/>
              <a:t>Куйтунский</a:t>
            </a:r>
            <a:r>
              <a:rPr lang="ru-RU" sz="2000" dirty="0"/>
              <a:t> район – 13</a:t>
            </a:r>
          </a:p>
          <a:p>
            <a:r>
              <a:rPr lang="ru-RU" sz="2000" dirty="0"/>
              <a:t>Черемховский район – </a:t>
            </a:r>
            <a:r>
              <a:rPr lang="ru-RU" sz="2000" dirty="0" smtClean="0"/>
              <a:t>11</a:t>
            </a:r>
          </a:p>
          <a:p>
            <a:r>
              <a:rPr lang="ru-RU" sz="2000" dirty="0" smtClean="0"/>
              <a:t>Черемхово – 8</a:t>
            </a:r>
          </a:p>
          <a:p>
            <a:r>
              <a:rPr lang="ru-RU" sz="2000" dirty="0" err="1"/>
              <a:t>Заларинский</a:t>
            </a:r>
            <a:r>
              <a:rPr lang="ru-RU" sz="2000" dirty="0"/>
              <a:t> район – 2</a:t>
            </a:r>
          </a:p>
          <a:p>
            <a:r>
              <a:rPr lang="ru-RU" sz="2000" dirty="0"/>
              <a:t>Братск – 1</a:t>
            </a:r>
          </a:p>
          <a:p>
            <a:r>
              <a:rPr lang="ru-RU" sz="2000" dirty="0"/>
              <a:t>Саянск – 1</a:t>
            </a:r>
          </a:p>
          <a:p>
            <a:r>
              <a:rPr lang="ru-RU" sz="2000" dirty="0" smtClean="0"/>
              <a:t>Усть-Ордынский район – 1</a:t>
            </a:r>
          </a:p>
          <a:p>
            <a:endParaRPr lang="ru-RU" sz="2800" dirty="0" smtClean="0"/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4" name="Picture 2" descr="C:\Users\user\Documents\Documents\Исследования\Портрет руководителя КДУ 2018\zastavka_лого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08835" y="333282"/>
            <a:ext cx="1435165" cy="10794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6855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ocuments\Documents\Исследования\Портрет руководителя КДУ 2018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9088"/>
            <a:ext cx="9467528" cy="68970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3282"/>
            <a:ext cx="8229600" cy="1084356"/>
          </a:xfrm>
        </p:spPr>
        <p:txBody>
          <a:bodyPr>
            <a:normAutofit fontScale="90000"/>
          </a:bodyPr>
          <a:lstStyle/>
          <a:p>
            <a:pPr lvl="0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Целевая аудитория и </a:t>
            </a:r>
            <a:br>
              <a:rPr lang="ru-RU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просмотров  вкладки</a:t>
            </a:r>
            <a:br>
              <a:rPr lang="ru-RU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«Вести из области»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 smtClean="0"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 smtClean="0">
                <a:latin typeface="Arial" pitchFamily="34" charset="0"/>
                <a:cs typeface="Arial" pitchFamily="34" charset="0"/>
              </a:rPr>
            </a:br>
            <a:endParaRPr lang="ru-RU" sz="1300" b="1" dirty="0">
              <a:solidFill>
                <a:srgbClr val="00B05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Целевая аудитория:</a:t>
            </a:r>
          </a:p>
          <a:p>
            <a:r>
              <a:rPr lang="ru-RU" sz="2400" dirty="0" smtClean="0"/>
              <a:t>специалисты КДУ Иркутской области и РФ;</a:t>
            </a:r>
          </a:p>
          <a:p>
            <a:r>
              <a:rPr lang="ru-RU" sz="2400" dirty="0" smtClean="0"/>
              <a:t>участники клубных формирований, посетители, родители;</a:t>
            </a:r>
          </a:p>
          <a:p>
            <a:r>
              <a:rPr lang="ru-RU" sz="2400" dirty="0" smtClean="0"/>
              <a:t>студенты вузов, преподаватели, исследователи;</a:t>
            </a:r>
          </a:p>
          <a:p>
            <a:r>
              <a:rPr lang="ru-RU" sz="2400" dirty="0"/>
              <a:t>л</a:t>
            </a:r>
            <a:r>
              <a:rPr lang="ru-RU" sz="2400" dirty="0" smtClean="0"/>
              <a:t>юбители народного творчества</a:t>
            </a:r>
          </a:p>
          <a:p>
            <a:pPr marL="0" indent="0">
              <a:buNone/>
            </a:pPr>
            <a:r>
              <a:rPr lang="ru-RU" sz="2400" b="1" dirty="0" smtClean="0"/>
              <a:t>Просмотры:</a:t>
            </a:r>
          </a:p>
          <a:p>
            <a:r>
              <a:rPr lang="ru-RU" sz="2400" dirty="0" smtClean="0"/>
              <a:t>268 – статья «</a:t>
            </a:r>
            <a:r>
              <a:rPr lang="en-US" sz="2400" dirty="0" err="1" smtClean="0"/>
              <a:t>Vivat</a:t>
            </a:r>
            <a:r>
              <a:rPr lang="ru-RU" sz="2400" dirty="0" smtClean="0"/>
              <a:t>,</a:t>
            </a:r>
            <a:r>
              <a:rPr lang="en-US" sz="2400" dirty="0" smtClean="0"/>
              <a:t> </a:t>
            </a:r>
            <a:r>
              <a:rPr lang="ru-RU" sz="2400" dirty="0" smtClean="0"/>
              <a:t>талант» – 2022. Автор – Анастасия Татаринова, хормейстер НКГ «</a:t>
            </a:r>
            <a:r>
              <a:rPr lang="ru-RU" sz="2400" dirty="0" err="1" smtClean="0"/>
              <a:t>АРТек</a:t>
            </a:r>
            <a:r>
              <a:rPr lang="ru-RU" sz="2400" dirty="0" smtClean="0"/>
              <a:t>», </a:t>
            </a:r>
            <a:r>
              <a:rPr lang="ru-RU" sz="2400" dirty="0" err="1" smtClean="0"/>
              <a:t>Усольский</a:t>
            </a:r>
            <a:r>
              <a:rPr lang="ru-RU" sz="2400" dirty="0" smtClean="0"/>
              <a:t> район;</a:t>
            </a:r>
          </a:p>
          <a:p>
            <a:r>
              <a:rPr lang="ru-RU" sz="2400" dirty="0" smtClean="0"/>
              <a:t>159 – статья «</a:t>
            </a:r>
            <a:r>
              <a:rPr lang="ru-RU" sz="2400" dirty="0" err="1" smtClean="0"/>
              <a:t>Акатуй</a:t>
            </a:r>
            <a:r>
              <a:rPr lang="ru-RU" sz="2400" dirty="0" smtClean="0"/>
              <a:t> приглашает друзей». Автор – Елена Вяткина, худ. рук. </a:t>
            </a:r>
            <a:r>
              <a:rPr lang="ru-RU" sz="2400" dirty="0" err="1" smtClean="0"/>
              <a:t>Джогинского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ДДиТ</a:t>
            </a:r>
            <a:r>
              <a:rPr lang="ru-RU" sz="2400" dirty="0" smtClean="0"/>
              <a:t> </a:t>
            </a:r>
            <a:r>
              <a:rPr lang="ru-RU" sz="2400" dirty="0" err="1" smtClean="0"/>
              <a:t>Тайшетского</a:t>
            </a:r>
            <a:r>
              <a:rPr lang="ru-RU" sz="2400" dirty="0" smtClean="0"/>
              <a:t> района</a:t>
            </a:r>
          </a:p>
          <a:p>
            <a:endParaRPr lang="ru-RU" sz="2400" b="1" dirty="0" smtClean="0"/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4" name="Picture 2" descr="C:\Users\user\Documents\Documents\Исследования\Портрет руководителя КДУ 2018\zastavka_лого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08835" y="333282"/>
            <a:ext cx="1435165" cy="10794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2751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3193</TotalTime>
  <Words>689</Words>
  <Application>Microsoft Office PowerPoint</Application>
  <PresentationFormat>Экран (4:3)</PresentationFormat>
  <Paragraphs>99</Paragraphs>
  <Slides>12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ОБЛАСТНАЯ КОНФЕРЕНЦИЯ  «ИННОВАЦИЯ В ТРАДИЦИИ» СЕКЦИЯ  «Менеджмент культурно-досуговых учреждений: практика управленческой деятельности руководителя, задачи и перспективы» тема «Вести из области».  Популяризация Года культурного наследия»  12-13 декабря 2022 года </vt:lpstr>
      <vt:lpstr>                    сайт ГБУК «ИОДНТ», вкладка «Вести из области»                 .   </vt:lpstr>
      <vt:lpstr>                  Цель и задачи вкладки http://www.iodnt.ru/vesti-iz-oblasti                .   </vt:lpstr>
      <vt:lpstr>                     Требования к оформлению текста                  .   </vt:lpstr>
      <vt:lpstr>                    Темы и количество публикаций в 2022 г.                 .   </vt:lpstr>
      <vt:lpstr>                    Темы и количество публикаций в 2022 г.                 .   </vt:lpstr>
      <vt:lpstr>                    Темы публикаций  о Годе культурного  наследия народов России, 2022 г.                 .   </vt:lpstr>
      <vt:lpstr>                     Количество публикаций по районам  в «Вести из области» – 2022                  .   </vt:lpstr>
      <vt:lpstr>                     Целевая аудитория и  количество просмотров  вкладки  «Вести из области»                 .   </vt:lpstr>
      <vt:lpstr>                     Авторы статей                 .   </vt:lpstr>
      <vt:lpstr>                     Победители по количеству публикаций                 . 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Портрет руководителя  культурно-досугового учреждения Иркутской области</dc:title>
  <dc:creator>Бажина Ульяна Николаевна</dc:creator>
  <cp:lastModifiedBy>КородюкГМ</cp:lastModifiedBy>
  <cp:revision>250</cp:revision>
  <dcterms:created xsi:type="dcterms:W3CDTF">2018-11-14T02:11:40Z</dcterms:created>
  <dcterms:modified xsi:type="dcterms:W3CDTF">2022-12-14T05:55:27Z</dcterms:modified>
</cp:coreProperties>
</file>