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303" r:id="rId3"/>
    <p:sldId id="304" r:id="rId4"/>
    <p:sldId id="305" r:id="rId5"/>
    <p:sldId id="306" r:id="rId6"/>
    <p:sldId id="308" r:id="rId7"/>
    <p:sldId id="307" r:id="rId8"/>
    <p:sldId id="256" r:id="rId9"/>
    <p:sldId id="283" r:id="rId10"/>
    <p:sldId id="295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10" d="100"/>
          <a:sy n="110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09908-189A-4398-8553-874A0D77A97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3C13-A1E5-4884-A5EB-E469B5DF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1606-B5BA-4A77-B866-04A6F039A42C}" type="datetime1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1053-D0F1-440D-A852-D0FD4424FC4B}" type="datetime1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0B9D-E2D9-4A2F-949F-C3C364FC6476}" type="datetime1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A46E-41D2-49AC-93DE-FF6E77490E2F}" type="datetime1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44EB-9CD5-4757-909B-33C41D96439D}" type="datetime1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AC93-2D79-42A8-9ED4-3AC81FECEDA0}" type="datetime1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A41-73FE-4818-AD08-EFCD829A5712}" type="datetime1">
              <a:rPr lang="ru-RU" smtClean="0"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AFDD-F10D-4945-9019-D88C039EADF7}" type="datetime1">
              <a:rPr lang="ru-RU" smtClean="0"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60CB-0C43-4653-BA64-DF67DD60732D}" type="datetime1">
              <a:rPr lang="ru-RU" smtClean="0"/>
              <a:t>12.12.2022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BC32-2F2C-4B4A-BB29-3F76EE31A541}" type="datetime1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95B0-8E2A-4EEB-BDCF-097A13A3E8C6}" type="datetime1">
              <a:rPr lang="ru-RU" smtClean="0"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6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868C-9285-40E0-B800-8074E4CE2004}" type="datetime1">
              <a:rPr lang="ru-RU" smtClean="0"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4B9-5283-4922-98AC-B8CA2CBC3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23" y="1346918"/>
            <a:ext cx="7886700" cy="2527031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современных форм работы с молодежью через проект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A2EEB-F7A3-5545-8C9C-B8ED324821D6}"/>
              </a:ext>
            </a:extLst>
          </p:cNvPr>
          <p:cNvSpPr txBox="1"/>
          <p:nvPr/>
        </p:nvSpPr>
        <p:spPr>
          <a:xfrm>
            <a:off x="1076509" y="4625838"/>
            <a:ext cx="6574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Торопкина Нина Викторовна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МБКДУ «Дворец культуры» г. Усолье-Сибирское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 декабря 2022 г.</a:t>
            </a:r>
          </a:p>
        </p:txBody>
      </p:sp>
    </p:spTree>
    <p:extLst>
      <p:ext uri="{BB962C8B-B14F-4D97-AF65-F5344CB8AC3E}">
        <p14:creationId xmlns:p14="http://schemas.microsoft.com/office/powerpoint/2010/main" val="1879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BC99D3-C778-9749-9F40-91180DF4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0BB299-D80F-6F42-A33E-15C904C055F2}"/>
              </a:ext>
            </a:extLst>
          </p:cNvPr>
          <p:cNvSpPr txBox="1"/>
          <p:nvPr/>
        </p:nvSpPr>
        <p:spPr>
          <a:xfrm>
            <a:off x="5059192" y="2043371"/>
            <a:ext cx="329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D481-E9F2-C04C-A2AA-2B71AD0A572B}"/>
              </a:ext>
            </a:extLst>
          </p:cNvPr>
          <p:cNvSpPr txBox="1"/>
          <p:nvPr/>
        </p:nvSpPr>
        <p:spPr>
          <a:xfrm>
            <a:off x="4606723" y="2875737"/>
            <a:ext cx="42016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 </a:t>
            </a:r>
          </a:p>
          <a:p>
            <a:pPr marL="342900" indent="-342900">
              <a:buAutoNum type="arabicPeriod" startAt="2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посетители.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Постоянные посетители. </a:t>
            </a:r>
          </a:p>
          <a:p>
            <a:pPr marL="342900" indent="-342900">
              <a:buAutoNum type="arabicPeriod" startAt="4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VIP-персоны.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Спонсоры.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из перечисленных групп или подгрупп следует готовить специальные материалы. Однако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общеновостная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рассылка может быть интересна всем. </a:t>
            </a:r>
            <a:endParaRPr lang="ru-RU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9260FA-E34C-CE44-91D2-CB60586A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0" y="2337303"/>
            <a:ext cx="4201610" cy="42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45A56-AFFC-4743-8553-63B008FC3CAD}"/>
              </a:ext>
            </a:extLst>
          </p:cNvPr>
          <p:cNvSpPr txBox="1"/>
          <p:nvPr/>
        </p:nvSpPr>
        <p:spPr>
          <a:xfrm>
            <a:off x="5189681" y="6075145"/>
            <a:ext cx="360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091591-E67E-CD47-B332-1C34568C8D46}"/>
              </a:ext>
            </a:extLst>
          </p:cNvPr>
          <p:cNvSpPr/>
          <p:nvPr/>
        </p:nvSpPr>
        <p:spPr>
          <a:xfrm>
            <a:off x="0" y="136524"/>
            <a:ext cx="8935656" cy="6465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Котлер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Ф. Маркетинг менеджмент. Экспресс-курс. 2-е изд. / Пер. с англ. под ред. С. Г. </a:t>
            </a:r>
            <a:r>
              <a:rPr 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Божук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— СПб.: Питер, 2006. – С.464.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	Кривоносов А.Д.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в системе публичных коммуникаций. — СПб.: Петербургское востоковедение, 2002.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Райзберг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Б.А., Лозовский Л.Ш., Стародубцева Е.Б. Современный экономический словарь. — М.: ИНФРА-М, 1999.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Официальная информация </a:t>
            </a:r>
            <a:r>
              <a:rPr lang="ru-RU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потрата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Шишки и команда [Электронный ресурс]. - Режим доступа: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www.proriv.biz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/articles/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tekhnika-massovogo-holodnogo-obzvona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Известия 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iz.ru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/1214600/</a:t>
            </a:r>
            <a:r>
              <a:rPr lang="ru-RU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daria-efremova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/vozvesti-v-kulturu-chem-privlekatelna-dlia-molodezhi-pushkinskaia-karta</a:t>
            </a:r>
          </a:p>
          <a:p>
            <a:pPr lvl="0" algn="just">
              <a:lnSpc>
                <a:spcPct val="150000"/>
              </a:lnSpc>
            </a:pP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2033BD-4D38-7413-F968-746D9E62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86EDE4-3EB8-FA07-4106-C8192822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42409"/>
            <a:ext cx="3052742" cy="44504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5D9852-0637-EB25-BBB4-6BCA76EE3F48}"/>
              </a:ext>
            </a:extLst>
          </p:cNvPr>
          <p:cNvSpPr/>
          <p:nvPr/>
        </p:nvSpPr>
        <p:spPr>
          <a:xfrm>
            <a:off x="4132162" y="2042409"/>
            <a:ext cx="469932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venir Next Medium"/>
              </a:rPr>
              <a:t>Инновацией</a:t>
            </a:r>
            <a:r>
              <a:rPr kumimoji="0" lang="ru-RU" sz="2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venir Next Medium"/>
              </a:rPr>
              <a:t> 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venir Next Medium"/>
              </a:rPr>
              <a:t>2021 года можно назвать проект популяризации культурных мероприятий среди молодежи        от 14 до 22 лет 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venir Next Medium"/>
              </a:rPr>
              <a:t>«Пушкинская карта», </a:t>
            </a:r>
          </a:p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venir Next Medium"/>
              </a:rPr>
              <a:t>благодаря которой можно приобрести билеты в музеи и театры на средства из федерального бюджета в 2021 году на сумму 3000 рублей,                   далее на 5000 рублей </a:t>
            </a:r>
            <a:endParaRPr kumimoji="0" lang="ru-RU" sz="22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152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CD7C60-9FE8-7AC5-4CA3-F88CA0A7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3</a:t>
            </a:fld>
            <a:endParaRPr lang="ru-RU"/>
          </a:p>
        </p:txBody>
      </p:sp>
      <p:pic>
        <p:nvPicPr>
          <p:cNvPr id="5" name="350-tie-usole-sibirskogo.-Фоторепортаж-с-места-24.jpg" descr="350-tie-usole-sibirskogo.-Фоторепортаж-с-места-24.jpg">
            <a:extLst>
              <a:ext uri="{FF2B5EF4-FFF2-40B4-BE49-F238E27FC236}">
                <a16:creationId xmlns:a16="http://schemas.microsoft.com/office/drawing/2014/main" id="{E96E0480-FC09-2F9F-6AB1-BE06BB935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9" y="1954399"/>
            <a:ext cx="8156573" cy="28548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BC350-D0BB-D95B-B2C3-785F132564E9}"/>
              </a:ext>
            </a:extLst>
          </p:cNvPr>
          <p:cNvSpPr txBox="1"/>
          <p:nvPr/>
        </p:nvSpPr>
        <p:spPr>
          <a:xfrm>
            <a:off x="891252" y="5289632"/>
            <a:ext cx="7705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МБКДУ «Дворец культуры» </a:t>
            </a:r>
          </a:p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стал участников данного проекта в марте 2022 года.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273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814DBD-111F-7A3F-864B-04F2A946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0F34E-1879-748B-3D44-E86EEB9BAC92}"/>
              </a:ext>
            </a:extLst>
          </p:cNvPr>
          <p:cNvSpPr txBox="1"/>
          <p:nvPr/>
        </p:nvSpPr>
        <p:spPr>
          <a:xfrm>
            <a:off x="5278055" y="2187614"/>
            <a:ext cx="33837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проведения опроса: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ctr"/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уличный опрос – 30%, </a:t>
            </a:r>
          </a:p>
          <a:p>
            <a:pPr indent="450215" algn="ctr"/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с помощью Google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70 %.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id="{C44C2912-73D8-150D-3D9C-161C7B13B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" y="2105658"/>
            <a:ext cx="4705216" cy="264668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40B2E4-9C9D-D9D8-76F0-82B805494048}"/>
              </a:ext>
            </a:extLst>
          </p:cNvPr>
          <p:cNvSpPr txBox="1"/>
          <p:nvPr/>
        </p:nvSpPr>
        <p:spPr>
          <a:xfrm>
            <a:off x="395348" y="4879023"/>
            <a:ext cx="83533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проведения опроса: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3-х точек в каждом районе (остановки напротив крупных торговых центров, МБКДУ «Дворец культуры», Верхний, Нижний, Никольский парки, набережная острова «Варничный», Озеро «Молодежное», пешеходные бульвары), группы в социальных сетях в контакте, одноклассники, сообщество, Телеграмм, </a:t>
            </a:r>
            <a:r>
              <a:rPr lang="ru-RU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Viber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#Усолье. Мы вместе и др.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859ED7-6996-106A-28F0-68964F16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BCF126-DF88-6BA0-8712-75A2E9F1B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8" y="1909821"/>
            <a:ext cx="4975505" cy="279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1DED9F-F849-9435-23A7-5EA956237769}"/>
              </a:ext>
            </a:extLst>
          </p:cNvPr>
          <p:cNvSpPr txBox="1"/>
          <p:nvPr/>
        </p:nvSpPr>
        <p:spPr>
          <a:xfrm>
            <a:off x="486138" y="4751475"/>
            <a:ext cx="8218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2022: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–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 чел.,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56 чел.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2022: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1443 чел.,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209 чел.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2022: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2268 чел.,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751 чел.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2022: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2439 чел.,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1136 чел.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2022 – оформлено 3655 карт из 4559.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4989D-1A07-AC63-3618-72E4D31D6A66}"/>
              </a:ext>
            </a:extLst>
          </p:cNvPr>
          <p:cNvSpPr txBox="1"/>
          <p:nvPr/>
        </p:nvSpPr>
        <p:spPr>
          <a:xfrm>
            <a:off x="5625297" y="1909821"/>
            <a:ext cx="35187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мониторинг участников проекта Пушкинская карта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участники проекта –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4559 человек школьники и студенты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 территории города Усолье-Сибирское.</a:t>
            </a:r>
          </a:p>
        </p:txBody>
      </p:sp>
    </p:spTree>
    <p:extLst>
      <p:ext uri="{BB962C8B-B14F-4D97-AF65-F5344CB8AC3E}">
        <p14:creationId xmlns:p14="http://schemas.microsoft.com/office/powerpoint/2010/main" val="18158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7E4A41-A479-F3FA-1080-9B1B5CEB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F980D1-82F9-4028-6381-897043F7A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7" y="2905246"/>
            <a:ext cx="2318476" cy="32698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E6747-4A75-FCA1-C6D3-AF4036129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02" y="1765798"/>
            <a:ext cx="2535494" cy="35759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3F6AC2-D363-0725-88C1-FD66DB904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37" y="1675019"/>
            <a:ext cx="3500856" cy="49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5AE06F-AFBE-0548-32FB-7D9C2DA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C6A74-36F8-4CA3-65B6-B20295177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9" y="1797377"/>
            <a:ext cx="2717681" cy="24649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37A630-38D6-05B3-C4F2-6CEE096C1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79" y="4376724"/>
            <a:ext cx="3386864" cy="2344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C8A8D-ECC8-130F-0B26-5F60DBBFC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12" y="1931043"/>
            <a:ext cx="3063674" cy="44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8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78C1F-5A00-672A-AC1D-899CC9366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" r="22864" b="7232"/>
          <a:stretch/>
        </p:blipFill>
        <p:spPr>
          <a:xfrm>
            <a:off x="972273" y="1820268"/>
            <a:ext cx="7199453" cy="49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BD49C6-6080-F940-A2BD-0077FDD1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4B9-5283-4922-98AC-B8CA2CBC310A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66E98A-AE13-605A-5F33-55C075031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" r="23056"/>
          <a:stretch/>
        </p:blipFill>
        <p:spPr>
          <a:xfrm>
            <a:off x="4767932" y="3093452"/>
            <a:ext cx="4376068" cy="2902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C21BB3-4931-4221-F2AB-37EBECCF7C8E}"/>
              </a:ext>
            </a:extLst>
          </p:cNvPr>
          <p:cNvSpPr txBox="1"/>
          <p:nvPr/>
        </p:nvSpPr>
        <p:spPr>
          <a:xfrm>
            <a:off x="1613621" y="1854374"/>
            <a:ext cx="6308621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r>
              <a:rPr kumimoji="0" lang="ru-RU" sz="2400" b="1" i="1" u="none" strike="noStrike" cap="none" spc="-26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venir Next Regular"/>
              </a:rPr>
              <a:t>Рекламно-информационная деятельность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154B4-CD13-0D38-97A5-9FCB662D8496}"/>
              </a:ext>
            </a:extLst>
          </p:cNvPr>
          <p:cNvSpPr txBox="1"/>
          <p:nvPr/>
        </p:nvSpPr>
        <p:spPr>
          <a:xfrm>
            <a:off x="0" y="2327916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tabLst>
                <a:tab pos="565150" algn="l"/>
              </a:tabLst>
            </a:pPr>
            <a:r>
              <a:rPr lang="ru-RU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рекламы: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реклама в средствах массовой информации;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наружная реклама;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реклама на транспорте (трамваи, автобусы);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реклама на местах продаж (помещение кассы);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сувенирная реклама;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печатная реклама (раздаточная полиграфия);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реклама в интернете;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прямая персональная реклама (директ-реклама);</a:t>
            </a:r>
          </a:p>
          <a:p>
            <a:pPr indent="228600" algn="just">
              <a:tabLst>
                <a:tab pos="565150" algn="l"/>
              </a:tabLst>
            </a:pP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событийная реклама (ивент-реклама).</a:t>
            </a:r>
          </a:p>
        </p:txBody>
      </p:sp>
    </p:spTree>
    <p:extLst>
      <p:ext uri="{BB962C8B-B14F-4D97-AF65-F5344CB8AC3E}">
        <p14:creationId xmlns:p14="http://schemas.microsoft.com/office/powerpoint/2010/main" val="36406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507</Words>
  <Application>Microsoft Macintosh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Внедрение современных форм работы с молодежью через проект «Пушкинская карта»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Oleg Griban</dc:creator>
  <cp:lastModifiedBy>Microsoft Office User</cp:lastModifiedBy>
  <cp:revision>36</cp:revision>
  <dcterms:created xsi:type="dcterms:W3CDTF">2018-01-08T14:19:34Z</dcterms:created>
  <dcterms:modified xsi:type="dcterms:W3CDTF">2022-12-12T03:16:09Z</dcterms:modified>
</cp:coreProperties>
</file>