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70" r:id="rId4"/>
    <p:sldId id="260" r:id="rId5"/>
    <p:sldId id="269" r:id="rId6"/>
    <p:sldId id="261" r:id="rId7"/>
    <p:sldId id="262" r:id="rId8"/>
    <p:sldId id="263" r:id="rId9"/>
    <p:sldId id="264" r:id="rId10"/>
    <p:sldId id="265" r:id="rId11"/>
    <p:sldId id="272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DBE6E-1D67-49DB-BC1A-C81154178972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AE8B4-0237-4C4B-8DE2-94C53A632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870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57402-D195-4026-B686-2A82FBE5FFA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403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AE8B4-0237-4C4B-8DE2-94C53A632EB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833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612" y="2420888"/>
            <a:ext cx="7596844" cy="1728192"/>
          </a:xfr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7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13000"/>
                  <a:lumOff val="87000"/>
                </a:schemeClr>
              </a:gs>
            </a:gsLst>
            <a:lin ang="0" scaled="1"/>
            <a:tileRect/>
          </a:gradFill>
          <a:effectLst>
            <a:glow rad="228600">
              <a:schemeClr val="tx2">
                <a:lumMod val="75000"/>
                <a:alpha val="40000"/>
              </a:schemeClr>
            </a:glo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центров казачьей культуры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7824" y="5013176"/>
            <a:ext cx="5472608" cy="108012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 fontAlgn="auto">
              <a:spcAft>
                <a:spcPts val="0"/>
              </a:spcAft>
            </a:pP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777619"/>
            <a:ext cx="6048672" cy="50405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85000" lnSpcReduction="10000"/>
          </a:bodyPr>
          <a:lstStyle/>
          <a:p>
            <a:pPr fontAlgn="auto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Спикеры отдела «Центр казачьей культуры» ГБУК «ИОДНТ»: </a:t>
            </a:r>
          </a:p>
          <a:p>
            <a:pPr fontAlgn="auto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Золотарева Галина Николаевна, Степаненко Анна Дмитриевна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0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124744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Форма плана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43769"/>
              </p:ext>
            </p:extLst>
          </p:nvPr>
        </p:nvGraphicFramePr>
        <p:xfrm>
          <a:off x="395536" y="1628800"/>
          <a:ext cx="8496943" cy="4328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/>
                <a:gridCol w="832160"/>
                <a:gridCol w="726547"/>
                <a:gridCol w="505805"/>
                <a:gridCol w="890540"/>
                <a:gridCol w="1125281"/>
                <a:gridCol w="1017662"/>
                <a:gridCol w="478078"/>
                <a:gridCol w="803474"/>
                <a:gridCol w="1092614"/>
                <a:gridCol w="736750"/>
              </a:tblGrid>
              <a:tr h="198024">
                <a:tc gridSpan="11"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деятельности в соответствии с п. 2.1  Положения об ЦКК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 gridSpan="11"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Задача, в рамках решения которой организовано мероприятие в соответствии с п. 1.5. Положения об ЦКК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10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 проведения мероприятия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7993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мероприятия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проведения 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проведения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Организатор (должностное лицо ЦКК)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Соисполнители (ЦКК, казачьи общества, объединения)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Охват муниципальных образований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Охват коллективов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Охват физических лиц (участников коллективов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Документация по мероприятию (Положение,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договор)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Ссылки на информацию о мероприятии (сайты, СМИ)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233692">
                <a:tc gridSpan="11">
                  <a:txBody>
                    <a:bodyPr/>
                    <a:lstStyle/>
                    <a:p>
                      <a:pPr marL="285750" lvl="0" indent="-285750" algn="ctr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Культурно-досуговая деятельность ЦКК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233692">
                <a:tc gridSpan="11">
                  <a:txBody>
                    <a:bodyPr/>
                    <a:lstStyle/>
                    <a:p>
                      <a:pPr marL="285750" lvl="0" indent="-285750" algn="ctr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AutoNum type="romanUcPeriod" startAt="2"/>
                        <a:tabLst>
                          <a:tab pos="15240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Методическая 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ЦКК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233692">
                <a:tc gridSpan="11">
                  <a:txBody>
                    <a:bodyPr/>
                    <a:lstStyle/>
                    <a:p>
                      <a:pPr marL="285750" lvl="0" indent="-285750" algn="ctr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AutoNum type="romanUcPeriod" startAt="3"/>
                        <a:tabLst>
                          <a:tab pos="152400" algn="l"/>
                        </a:tabLst>
                      </a:pPr>
                      <a:r>
                        <a:rPr lang="en-US" sz="1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Научно-исследовательская 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ЦКК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233692">
                <a:tc gridSpan="11">
                  <a:txBody>
                    <a:bodyPr/>
                    <a:lstStyle/>
                    <a:p>
                      <a:pPr marL="285750" lvl="0" indent="-285750" algn="ctr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AutoNum type="romanUcPeriod" startAt="4"/>
                        <a:tabLst>
                          <a:tab pos="15240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Военно-патриотическая 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ЦКК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233692">
                <a:tc gridSpan="11">
                  <a:txBody>
                    <a:bodyPr/>
                    <a:lstStyle/>
                    <a:p>
                      <a:pPr marL="285750" lvl="0" indent="-285750" algn="ctr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AutoNum type="romanUcPeriod" startAt="5"/>
                        <a:tabLst>
                          <a:tab pos="15240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Маркетинговая 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ЦКК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  <a:tr h="233692">
                <a:tc gridSpan="11">
                  <a:txBody>
                    <a:bodyPr/>
                    <a:lstStyle/>
                    <a:p>
                      <a:pPr marL="285750" lvl="0" indent="-285750" algn="ctr">
                        <a:lnSpc>
                          <a:spcPts val="1630"/>
                        </a:lnSpc>
                        <a:spcAft>
                          <a:spcPts val="0"/>
                        </a:spcAft>
                        <a:buFont typeface="+mj-lt"/>
                        <a:buAutoNum type="romanUcPeriod" startAt="6"/>
                        <a:tabLst>
                          <a:tab pos="15240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</a:t>
                      </a: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мероприятиях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92"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30"/>
                        </a:lnSpc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7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240" marR="46240" marT="0" marB="0"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124744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Областной конкурс «Лучший центр казачьей </a:t>
            </a:r>
          </a:p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культуры Иркутской области»</a:t>
            </a:r>
          </a:p>
          <a:p>
            <a:pPr algn="ctr"/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2750"/>
              </p:ext>
            </p:extLst>
          </p:nvPr>
        </p:nvGraphicFramePr>
        <p:xfrm>
          <a:off x="395536" y="2132855"/>
          <a:ext cx="806489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9488"/>
                <a:gridCol w="4095408"/>
              </a:tblGrid>
              <a:tr h="4724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Прием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заявок 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1 сентября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29 октября 2023 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74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Конкурсный отбор (заочный)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29 октября по 1 ноября 2023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74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Заключительный мероприятия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24 по 26 ноября 2023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5731" y="3933056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Номинации: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Лучший ЦКК городского округа/муниципального района</a:t>
            </a:r>
          </a:p>
          <a:p>
            <a:pPr marL="285750" indent="-285750" algn="ctr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Лучший ЦКК сельского поселения/городского поселения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59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24445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619672" y="2780928"/>
            <a:ext cx="6347713" cy="939899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1065822" y="2132856"/>
            <a:ext cx="7596844" cy="2304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7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13000"/>
                  <a:lumOff val="87000"/>
                </a:schemeClr>
              </a:gs>
            </a:gsLst>
            <a:lin ang="0" scaled="1"/>
            <a:tileRect/>
          </a:gradFill>
          <a:effectLst>
            <a:glow rad="228600">
              <a:schemeClr val="tx2">
                <a:lumMod val="75000"/>
                <a:alpha val="40000"/>
              </a:schemeClr>
            </a:glo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8556" y="1432748"/>
            <a:ext cx="748883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ЦКК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Уровни ЦКК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Ведомственная принадлежность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Направление деятельности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Правовые акты, использованные в деятельности ЦКК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формирования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ЦКК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плана ЦКК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Областной конкурс «Лучший центр казачьей культуры Иркутской области»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dirty="0">
              <a:solidFill>
                <a:srgbClr val="F24336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q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q"/>
            </a:pPr>
            <a:endParaRPr lang="ru-RU" dirty="0" smtClean="0"/>
          </a:p>
          <a:p>
            <a:pPr marL="285750" indent="-285750">
              <a:buFont typeface="Wingdings" pitchFamily="2" charset="2"/>
              <a:buChar char="q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105273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23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5" y="514556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363" y="1179097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Понятие ЦКК</a:t>
            </a:r>
            <a:endParaRPr 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2276872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казачьей культуры (ЦКК)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учреждение занимающееся вопросами сохранения, развития и актуализации казачьей культуры, постоянно действующая площадка, на которой осуществляется непрерывный концертный и культурно-просветительский процесс на основе самобытной казачьей культуры, обеспечивается творческая активность представителей членов войсковых казачьих обществ, общественных организаций и объединений казаков и целевой аудитории, интересующейся вопросами истории, культуры и традиций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казачества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7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707485"/>
            <a:ext cx="844028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400" b="1" cap="all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Концепция формирования центров (отделов) казачьей культуры, войсковых культурно-просветительских центров </a:t>
            </a:r>
            <a:endParaRPr lang="ru-RU" sz="2400" b="1" cap="all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Arial" pitchFamily="34" charset="0"/>
              <a:buChar char="•"/>
            </a:pPr>
            <a:endParaRPr lang="ru-RU" cap="all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Цели и задачи создания ЦКК;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Приоритетные направления деятельности ЦКК;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Уровни ЦКК;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Механизм реализации концепции.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1110562"/>
            <a:ext cx="74888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cap="all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ДЛЯ ЧЕГО СОЗДАЮТСЯ Центры казачьей культуры?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09875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890" y="1239169"/>
            <a:ext cx="20522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Уровни ЦКК</a:t>
            </a:r>
            <a:endParaRPr 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2941" y="2060848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Согласно протоколу заседания совета по делам казачества при Президенте от 16 ноября 2016 года №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ЦКК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настоящему времени не сформирован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Региональный ЦКК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(действует на базе ГБУК «ИОДНТ»);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Районные ЦКК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(осуществляют свою деятельность на территории городского округа и муниципального района);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Муниципальные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ЦКК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(осуществляют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свою деятельность на территории городского/сельского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поселения).</a:t>
            </a:r>
            <a:endParaRPr lang="ru-RU" sz="2000" dirty="0"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2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77187" y="882102"/>
            <a:ext cx="4309706" cy="6663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Ведомственная</a:t>
            </a:r>
            <a:r>
              <a:rPr lang="ru-RU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принадлежность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889086"/>
              </p:ext>
            </p:extLst>
          </p:nvPr>
        </p:nvGraphicFramePr>
        <p:xfrm>
          <a:off x="1187621" y="2060848"/>
          <a:ext cx="7488835" cy="4011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67"/>
                <a:gridCol w="1497767"/>
                <a:gridCol w="1497767"/>
                <a:gridCol w="1497767"/>
                <a:gridCol w="1497767"/>
              </a:tblGrid>
              <a:tr h="1123612">
                <a:tc>
                  <a:txBody>
                    <a:bodyPr/>
                    <a:lstStyle/>
                    <a:p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учреждения (культурно-досуговое учреждение, библиотека, учреждение из сферы образования)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Некоммерческие организации (автономные некоммерческие организации, общественные организации, казачьи общества, др.)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Органы местного самоуправления</a:t>
                      </a:r>
                    </a:p>
                    <a:p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Клубные формирования, в том числе любительские объединения, любительские коллективы</a:t>
                      </a:r>
                    </a:p>
                    <a:p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3215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Бюджетное финансирование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только в форме грантов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" indent="-31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в части поддержанных учреждением мероприятий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443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Зарплата для руководителя ЦКК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+, если руководитель -штатный сотрудник учреждения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 решается НКО самостоятельно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+, если руководитель -штатный сотрудник 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ОМСУ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+, если руководитель ЦКК и руководитель формирования  – одно и то же лицо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443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Помещения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предоставляются бюджетом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 решается НКО самостоятельно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предоставляются бюджетом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предоставляются организацией, на базе которой действует формирование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53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Грантовая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поддержка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определяется условиями гранта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+, если подается от имени учреждения, согласно условиям гранта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443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Грантовая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поддержка руководителю/участнику ЦКК как физическому лицу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81264" y="1794444"/>
            <a:ext cx="71697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Преимущества формирования ЦКК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708920"/>
            <a:ext cx="748883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Культурно-досуговая деятельность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ЦКК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Методическая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ЦКК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Научно-исследовательская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ЦКК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Военно-патриотическая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ЦКК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Маркетинговая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ЦКК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75756" y="1038672"/>
            <a:ext cx="46085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Направление деятельности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71600" y="1915277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рекомендации по реализации пп.1 п.5 Протокола заседания Совета при Президенте Российской Федерации по делам казачества от 16.11.2016 №16</a:t>
            </a:r>
          </a:p>
        </p:txBody>
      </p: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21954" y="882102"/>
            <a:ext cx="5972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Правовые акты,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используемые </a:t>
            </a:r>
            <a:r>
              <a:rPr lang="ru-RU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деятельности ЦКК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700808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tx2"/>
              </a:buClr>
              <a:buFont typeface="Arial" pitchFamily="34" charset="0"/>
              <a:buChar char="•"/>
            </a:pP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УКАЗ ПРЕЗИДЕНТА РФ ОТ 9 АВГУСТА 2020 ГОДА № 505 «ОБ УТВЕРЖДЕНИИ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СТРАТЕГИИ ГОСУДАРСТВЕННОЙ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ПОЛИТИКИ РОССИЙСКОЙ ФЕДЕРАЦИИ В ОТНОШЕНИИ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РОССИЙСКОГО КАЗАЧЕСТВА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2021 - 2030 ГОДЫ»</a:t>
            </a:r>
          </a:p>
          <a:p>
            <a:pPr marL="182563" algn="just" defTabSz="452438">
              <a:buClr>
                <a:schemeClr val="tx2"/>
              </a:buClr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Развитие ЦКК – одно из направлений решения задачи по содействию, сохранению и развитию культуры Российского казачества</a:t>
            </a:r>
          </a:p>
          <a:p>
            <a:pPr marL="182563" algn="just" defTabSz="452438">
              <a:buClr>
                <a:schemeClr val="tx2"/>
              </a:buClr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182563" indent="-182563" algn="just" defTabSz="452438">
              <a:buClr>
                <a:schemeClr val="tx2"/>
              </a:buClr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МЕРОПРИЯТИЙ ПО РЕАЛИЗАЦИИ СТРАТЕГИИ, УТВ. РАСПОРЯЖЕНИЕМ ПРАВИТЕЛЬСТВА РФ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09.11.2020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 2920</a:t>
            </a:r>
          </a:p>
          <a:p>
            <a:pPr algn="just" defTabSz="452438">
              <a:buClr>
                <a:schemeClr val="tx2"/>
              </a:buClr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Поддержка ЦКК – мероприятие плана</a:t>
            </a:r>
          </a:p>
          <a:p>
            <a:pPr algn="just" defTabSz="452438">
              <a:buClr>
                <a:schemeClr val="tx2"/>
              </a:buClr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algn="just">
              <a:buClr>
                <a:schemeClr val="tx2"/>
              </a:buClr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РАСПОРЯЖЕНИЕ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ГУБЕРНАТОРА ИРКУТСКОЙ ОБЛАСТИ от 29 апреля 2021 г. N 136-р «О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ПЛАНЕ МЕРОПРИЯТИЙ ПО РЕАЛИЗАЦИИ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2021-2023 ГОДАХ В ИРКУТКОЙ ОБЛАСТИ «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СТРАТЕГИИ ГОСУДАРСТВЕННОЙ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ПОЛИТИКИ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ОТНОШЕНИИ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РОССИЙСКОГО КАЗАЧЕСТВА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2021-2030 ГОДЫ»</a:t>
            </a:r>
          </a:p>
          <a:p>
            <a:pPr marL="452438" algn="just">
              <a:buClr>
                <a:schemeClr val="tx2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Система мероприятий по поддержке российского казачества </a:t>
            </a:r>
          </a:p>
          <a:p>
            <a:pPr marL="452438" algn="just">
              <a:buClr>
                <a:schemeClr val="tx2"/>
              </a:buClr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algn="just">
              <a:buClr>
                <a:schemeClr val="tx2"/>
              </a:buClr>
              <a:buFont typeface="Arial" pitchFamily="34" charset="0"/>
              <a:buChar char="•"/>
            </a:pP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ПРАВИТЕЛЬСТВА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ИРКУТСКОЙ ОБЛАСТИ ОТ 26 ОКТЯБРЯ 2018 ГОДА № 767-ПП «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 УТВЕРЖДЕНИИ ГОСУДАРСТВЕННОЙ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ПРОГРАММЫ ИРКУТСКОЙ ОБЛАСТИ «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РЕАЛИЗАЦИЯ ГОСУДАРСТВЕННОЙ </a:t>
            </a:r>
            <a:r>
              <a:rPr lang="ru-RU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НАЦИОНАЛЬНОЙ ПОЛИТИКИ В ИРКУТСКОЙ ОБЛАСТИ» НА 2019 -2024 ГОДЫ»</a:t>
            </a:r>
          </a:p>
          <a:p>
            <a:pPr marL="452438" algn="just">
              <a:buClr>
                <a:schemeClr val="tx2"/>
              </a:buClr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Система мероприятий по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поддержке российского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казачества </a:t>
            </a:r>
          </a:p>
          <a:p>
            <a:pPr marL="452438" algn="just">
              <a:buClr>
                <a:schemeClr val="tx2"/>
              </a:buClr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5756" y="51277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Центров казачьей культуры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40519" y="882102"/>
            <a:ext cx="4334969" cy="5619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Документация для формирования ЦКК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187624" y="1556792"/>
            <a:ext cx="7488832" cy="5398052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Устав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(только для отдельных юридических лиц при условии наличия в уставе культурной деятельности, связанной с казачеством)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</a:pPr>
            <a:r>
              <a:rPr lang="ru-RU" sz="21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ИОДЮПОО «Древо» (Братск), АНО «</a:t>
            </a:r>
            <a:r>
              <a:rPr lang="ru-RU" sz="2100" i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Илимское</a:t>
            </a:r>
            <a:r>
              <a:rPr lang="ru-RU" sz="21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воеводство» (Усть-Илимск), ИР МОО «</a:t>
            </a:r>
            <a:r>
              <a:rPr lang="ru-RU" sz="2100" i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Оекская</a:t>
            </a:r>
            <a:r>
              <a:rPr lang="ru-RU" sz="21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слобода».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Положение о ЦКК </a:t>
            </a:r>
            <a:r>
              <a:rPr lang="ru-RU" sz="2900" i="1" dirty="0" smtClean="0">
                <a:latin typeface="Arial" pitchFamily="34" charset="0"/>
                <a:cs typeface="Arial" pitchFamily="34" charset="0"/>
              </a:rPr>
              <a:t>(все остальные ЦКК)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2900" b="1" i="1" dirty="0" smtClean="0">
                <a:latin typeface="Arial" pitchFamily="34" charset="0"/>
                <a:cs typeface="Arial" pitchFamily="34" charset="0"/>
              </a:rPr>
              <a:t>Соглашение о взаимодействии с администрацией или органом управления культурой </a:t>
            </a:r>
            <a:r>
              <a:rPr lang="ru-RU" sz="2900" i="1" dirty="0" smtClean="0">
                <a:latin typeface="Arial" pitchFamily="34" charset="0"/>
                <a:cs typeface="Arial" pitchFamily="34" charset="0"/>
              </a:rPr>
              <a:t>(только для ЦКК – юридических лиц)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100" i="1" dirty="0" smtClean="0"/>
              <a:t> </a:t>
            </a:r>
            <a:r>
              <a:rPr lang="ru-RU" sz="21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ИОДЮПОО «Древо» (Братск), АНО «</a:t>
            </a:r>
            <a:r>
              <a:rPr lang="ru-RU" sz="2100" i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Илимское</a:t>
            </a:r>
            <a:r>
              <a:rPr lang="ru-RU" sz="21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воеводство» (Усть-Илимск), </a:t>
            </a:r>
            <a:r>
              <a:rPr lang="ru-RU" sz="2100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 МОО «</a:t>
            </a:r>
            <a:r>
              <a:rPr lang="ru-RU" sz="2100" i="1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Оекская</a:t>
            </a:r>
            <a:r>
              <a:rPr lang="ru-RU" sz="2100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слобода</a:t>
            </a:r>
            <a:r>
              <a:rPr lang="ru-RU" sz="21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Правовой акт органа местного самоуправления о формировании (создании) ЦКК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(только  для ЦКК, созданных на базе муниципальных учреждений, в том числе, коллективов и ансамблей)</a:t>
            </a: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учредителя о формировании (создании) ЦКК 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(только для ЦКК, созданных на базе казачьих обществ)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Структура ЦКК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(ЦКК-юридические лица предоставляют структуру своей организации, остальные – выписку из общей структуры организации, на базе которой действует ЦКК)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Штатное расписание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(при наличии штатных работников ЦКК)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о назначении руководителя ЦКК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(все участники)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Соглашение о взаимодействии с казачьим обществом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(все участники)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Соглашение о взаимодействии с РЦКК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(все участники)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 работы ЦКК </a:t>
            </a:r>
            <a:r>
              <a:rPr lang="ru-RU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(все участники)</a:t>
            </a:r>
            <a:endParaRPr lang="ru-RU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Событийный календарь, утв. по согласованию с ВКО </a:t>
            </a:r>
            <a:r>
              <a:rPr lang="ru-RU" sz="29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(все участники)</a:t>
            </a:r>
            <a:endParaRPr lang="ru-RU" sz="2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Документы, подтверждающие участие специалистов на общественных началах в деятельности ЦКК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(при использовании услуг таких специалистов)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369331"/>
            <a:ext cx="1835696" cy="122379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569F2F0-FA86-4F76-96E7-EC75215B2E50}"/>
              </a:ext>
            </a:extLst>
          </p:cNvPr>
          <p:cNvCxnSpPr/>
          <p:nvPr/>
        </p:nvCxnSpPr>
        <p:spPr>
          <a:xfrm>
            <a:off x="395536" y="1052736"/>
            <a:ext cx="8568952" cy="0"/>
          </a:xfrm>
          <a:prstGeom prst="line">
            <a:avLst/>
          </a:prstGeom>
          <a:ln w="12700" cmpd="tri">
            <a:solidFill>
              <a:srgbClr val="FF0000"/>
            </a:solidFill>
            <a:prstDash val="solid"/>
            <a:headEnd type="diamond"/>
            <a:tailEnd type="diamon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804</Words>
  <Application>Microsoft Office PowerPoint</Application>
  <PresentationFormat>Экран (4:3)</PresentationFormat>
  <Paragraphs>218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Формирование центров казачьей культуры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Золотарева Галина Николаевна</dc:creator>
  <cp:lastModifiedBy>Шахов Николай Иванович</cp:lastModifiedBy>
  <cp:revision>36</cp:revision>
  <dcterms:created xsi:type="dcterms:W3CDTF">2023-09-25T02:01:44Z</dcterms:created>
  <dcterms:modified xsi:type="dcterms:W3CDTF">2023-10-04T07:03:11Z</dcterms:modified>
</cp:coreProperties>
</file>